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9" r:id="rId30"/>
    <p:sldId id="284" r:id="rId31"/>
    <p:sldId id="291" r:id="rId32"/>
    <p:sldId id="290" r:id="rId33"/>
    <p:sldId id="292" r:id="rId34"/>
    <p:sldId id="294" r:id="rId35"/>
    <p:sldId id="288" r:id="rId36"/>
    <p:sldId id="295" r:id="rId37"/>
    <p:sldId id="293" r:id="rId38"/>
    <p:sldId id="285" r:id="rId39"/>
    <p:sldId id="296" r:id="rId40"/>
    <p:sldId id="297" r:id="rId41"/>
    <p:sldId id="286" r:id="rId42"/>
    <p:sldId id="299" r:id="rId43"/>
    <p:sldId id="298" r:id="rId44"/>
    <p:sldId id="287" r:id="rId45"/>
    <p:sldId id="300"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57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9D81B7-843D-4E46-9A6E-B5A2542D0449}" type="datetimeFigureOut">
              <a:rPr lang="en-US" smtClean="0"/>
              <a:pPr/>
              <a:t>05/05/2023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615EE9-D429-456C-9803-E3E0B6D4214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615EE9-D429-456C-9803-E3E0B6D42149}" type="slidenum">
              <a:rPr lang="en-US" smtClean="0"/>
              <a:pPr/>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05/05/2023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05/05/2023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05/05/2023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05/05/2023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05/05/2023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05/05/2023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05/05/2023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05/05/2023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05/05/2023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2.jpeg"/><Relationship Id="rId4" Type="http://schemas.openxmlformats.org/officeDocument/2006/relationships/image" Target="../media/image41.gif"/></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600199"/>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1026" name="Picture 2" descr="C:\Users\New Tech Solutions\Downloads\WhatsApp Image 2022-01-14 at 11.20.38 PM.jpeg"/>
          <p:cNvPicPr>
            <a:picLocks noChangeAspect="1" noChangeArrowheads="1"/>
          </p:cNvPicPr>
          <p:nvPr/>
        </p:nvPicPr>
        <p:blipFill>
          <a:blip r:embed="rId2"/>
          <a:srcRect/>
          <a:stretch>
            <a:fillRect/>
          </a:stretch>
        </p:blipFill>
        <p:spPr bwMode="auto">
          <a:xfrm>
            <a:off x="4953000" y="1479178"/>
            <a:ext cx="3429000" cy="5378823"/>
          </a:xfrm>
          <a:prstGeom prst="rect">
            <a:avLst/>
          </a:prstGeom>
          <a:noFill/>
        </p:spPr>
      </p:pic>
      <p:pic>
        <p:nvPicPr>
          <p:cNvPr id="5" name="Picture 2" descr="C:\Users\New Tech Solutions\Downloads\BIO ALEXIS Logo PNG.png"/>
          <p:cNvPicPr>
            <a:picLocks noChangeAspect="1" noChangeArrowheads="1"/>
          </p:cNvPicPr>
          <p:nvPr/>
        </p:nvPicPr>
        <p:blipFill>
          <a:blip r:embed="rId3" cstate="print"/>
          <a:srcRect/>
          <a:stretch>
            <a:fillRect/>
          </a:stretch>
        </p:blipFill>
        <p:spPr bwMode="auto">
          <a:xfrm>
            <a:off x="152401" y="0"/>
            <a:ext cx="1904999" cy="1367395"/>
          </a:xfrm>
          <a:prstGeom prst="rect">
            <a:avLst/>
          </a:prstGeom>
          <a:noFill/>
        </p:spPr>
      </p:pic>
      <p:pic>
        <p:nvPicPr>
          <p:cNvPr id="6" name="Picture 3" descr="C:\Users\New Tech Solutions\Desktop\pic 11.jpg"/>
          <p:cNvPicPr>
            <a:picLocks noChangeAspect="1" noChangeArrowheads="1"/>
          </p:cNvPicPr>
          <p:nvPr/>
        </p:nvPicPr>
        <p:blipFill>
          <a:blip r:embed="rId4"/>
          <a:srcRect/>
          <a:stretch>
            <a:fillRect/>
          </a:stretch>
        </p:blipFill>
        <p:spPr bwMode="auto">
          <a:xfrm>
            <a:off x="0" y="3276600"/>
            <a:ext cx="5203351" cy="3069824"/>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smtClean="0">
                <a:solidFill>
                  <a:srgbClr val="FF0000"/>
                </a:solidFill>
              </a:rPr>
              <a:t>Types of Diabetes </a:t>
            </a:r>
          </a:p>
          <a:p>
            <a:r>
              <a:rPr lang="en-US" dirty="0" smtClean="0">
                <a:solidFill>
                  <a:schemeClr val="accent5">
                    <a:lumMod val="50000"/>
                  </a:schemeClr>
                </a:solidFill>
              </a:rPr>
              <a:t>There are two main types of diabetes</a:t>
            </a:r>
          </a:p>
          <a:p>
            <a:r>
              <a:rPr lang="en-US" b="1" dirty="0" smtClean="0">
                <a:solidFill>
                  <a:schemeClr val="accent5">
                    <a:lumMod val="50000"/>
                  </a:schemeClr>
                </a:solidFill>
              </a:rPr>
              <a:t>Type 1 Diabetes: </a:t>
            </a:r>
          </a:p>
          <a:p>
            <a:r>
              <a:rPr lang="en-US" dirty="0" smtClean="0">
                <a:solidFill>
                  <a:schemeClr val="accent5">
                    <a:lumMod val="50000"/>
                  </a:schemeClr>
                </a:solidFill>
              </a:rPr>
              <a:t>Body don’t produce insulin. You can think of it as not having a key.</a:t>
            </a:r>
          </a:p>
          <a:p>
            <a:r>
              <a:rPr lang="en-US" b="1" dirty="0" smtClean="0">
                <a:solidFill>
                  <a:schemeClr val="accent5">
                    <a:lumMod val="50000"/>
                  </a:schemeClr>
                </a:solidFill>
              </a:rPr>
              <a:t>Type 2 Diabetes: </a:t>
            </a:r>
          </a:p>
          <a:p>
            <a:r>
              <a:rPr lang="en-US" dirty="0" smtClean="0">
                <a:solidFill>
                  <a:schemeClr val="accent5">
                    <a:lumMod val="50000"/>
                  </a:schemeClr>
                </a:solidFill>
              </a:rPr>
              <a:t>Body  either don`t produced enough insulin or don’t respond to insulin </a:t>
            </a:r>
          </a:p>
          <a:p>
            <a:endParaRPr lang="en-US" dirty="0"/>
          </a:p>
        </p:txBody>
      </p:sp>
      <p:sp>
        <p:nvSpPr>
          <p:cNvPr id="4"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5"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5"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pic>
        <p:nvPicPr>
          <p:cNvPr id="6" name="Content Placeholder 5" descr="Type 2 diabetes: MedlinePlus Genetics"/>
          <p:cNvPicPr>
            <a:picLocks noGrp="1"/>
          </p:cNvPicPr>
          <p:nvPr>
            <p:ph idx="1"/>
          </p:nvPr>
        </p:nvPicPr>
        <p:blipFill>
          <a:blip r:embed="rId3"/>
          <a:srcRect/>
          <a:stretch>
            <a:fillRect/>
          </a:stretch>
        </p:blipFill>
        <p:spPr bwMode="auto">
          <a:xfrm>
            <a:off x="762000" y="1371600"/>
            <a:ext cx="74676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5"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pic>
        <p:nvPicPr>
          <p:cNvPr id="3074" name="Picture 2" descr="Symptoms of Diabetes - DDI"/>
          <p:cNvPicPr>
            <a:picLocks noGrp="1" noChangeAspect="1" noChangeArrowheads="1"/>
          </p:cNvPicPr>
          <p:nvPr>
            <p:ph idx="1"/>
          </p:nvPr>
        </p:nvPicPr>
        <p:blipFill>
          <a:blip r:embed="rId3"/>
          <a:srcRect/>
          <a:stretch>
            <a:fillRect/>
          </a:stretch>
        </p:blipFill>
        <p:spPr bwMode="auto">
          <a:xfrm>
            <a:off x="1371600" y="1371601"/>
            <a:ext cx="5912951" cy="54864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betes 101: Symptoms, Types, Causes and Prevention - Homage"/>
          <p:cNvPicPr>
            <a:picLocks noGrp="1"/>
          </p:cNvPicPr>
          <p:nvPr>
            <p:ph idx="1"/>
          </p:nvPr>
        </p:nvPicPr>
        <p:blipFill>
          <a:blip r:embed="rId2"/>
          <a:srcRect/>
          <a:stretch>
            <a:fillRect/>
          </a:stretch>
        </p:blipFill>
        <p:spPr bwMode="auto">
          <a:xfrm>
            <a:off x="1143001" y="1600200"/>
            <a:ext cx="7086600" cy="5257800"/>
          </a:xfrm>
          <a:prstGeom prst="rect">
            <a:avLst/>
          </a:prstGeom>
          <a:noFill/>
          <a:ln w="9525">
            <a:noFill/>
            <a:miter lim="800000"/>
            <a:headEnd/>
            <a:tailEnd/>
          </a:ln>
        </p:spPr>
      </p:pic>
      <p:sp>
        <p:nvSpPr>
          <p:cNvPr id="5"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6" name="Picture 2" descr="C:\Users\New Tech Solutions\Downloads\BIO ALEXIS Logo PNG.png"/>
          <p:cNvPicPr>
            <a:picLocks noChangeAspect="1" noChangeArrowheads="1"/>
          </p:cNvPicPr>
          <p:nvPr/>
        </p:nvPicPr>
        <p:blipFill>
          <a:blip r:embed="rId3" cstate="print"/>
          <a:srcRect/>
          <a:stretch>
            <a:fillRect/>
          </a:stretch>
        </p:blipFill>
        <p:spPr bwMode="auto">
          <a:xfrm>
            <a:off x="152401" y="0"/>
            <a:ext cx="1904999" cy="136739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betes Complications"/>
          <p:cNvPicPr>
            <a:picLocks noGrp="1"/>
          </p:cNvPicPr>
          <p:nvPr>
            <p:ph idx="1"/>
          </p:nvPr>
        </p:nvPicPr>
        <p:blipFill>
          <a:blip r:embed="rId2"/>
          <a:srcRect/>
          <a:stretch>
            <a:fillRect/>
          </a:stretch>
        </p:blipFill>
        <p:spPr bwMode="auto">
          <a:xfrm>
            <a:off x="3063345" y="1600200"/>
            <a:ext cx="3489855" cy="5257800"/>
          </a:xfrm>
          <a:prstGeom prst="rect">
            <a:avLst/>
          </a:prstGeom>
          <a:noFill/>
          <a:ln w="9525">
            <a:noFill/>
            <a:miter lim="800000"/>
            <a:headEnd/>
            <a:tailEnd/>
          </a:ln>
        </p:spPr>
      </p:pic>
      <p:sp>
        <p:nvSpPr>
          <p:cNvPr id="5"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6" name="Picture 2" descr="C:\Users\New Tech Solutions\Downloads\BIO ALEXIS Logo PNG.png"/>
          <p:cNvPicPr>
            <a:picLocks noChangeAspect="1" noChangeArrowheads="1"/>
          </p:cNvPicPr>
          <p:nvPr/>
        </p:nvPicPr>
        <p:blipFill>
          <a:blip r:embed="rId3" cstate="print"/>
          <a:srcRect/>
          <a:stretch>
            <a:fillRect/>
          </a:stretch>
        </p:blipFill>
        <p:spPr bwMode="auto">
          <a:xfrm>
            <a:off x="152401" y="0"/>
            <a:ext cx="1904999" cy="1367395"/>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lated image"/>
          <p:cNvPicPr>
            <a:picLocks noGrp="1"/>
          </p:cNvPicPr>
          <p:nvPr>
            <p:ph idx="1"/>
          </p:nvPr>
        </p:nvPicPr>
        <p:blipFill>
          <a:blip r:embed="rId2"/>
          <a:srcRect/>
          <a:stretch>
            <a:fillRect/>
          </a:stretch>
        </p:blipFill>
        <p:spPr bwMode="auto">
          <a:xfrm>
            <a:off x="5181600" y="3810000"/>
            <a:ext cx="3962400" cy="3048000"/>
          </a:xfrm>
          <a:prstGeom prst="rect">
            <a:avLst/>
          </a:prstGeom>
          <a:noFill/>
          <a:ln w="9525">
            <a:noFill/>
            <a:miter lim="800000"/>
            <a:headEnd/>
            <a:tailEnd/>
          </a:ln>
        </p:spPr>
      </p:pic>
      <p:sp>
        <p:nvSpPr>
          <p:cNvPr id="5" name="Rectangle 4"/>
          <p:cNvSpPr/>
          <p:nvPr/>
        </p:nvSpPr>
        <p:spPr>
          <a:xfrm>
            <a:off x="0" y="1828800"/>
            <a:ext cx="6324600" cy="4401205"/>
          </a:xfrm>
          <a:prstGeom prst="rect">
            <a:avLst/>
          </a:prstGeom>
        </p:spPr>
        <p:txBody>
          <a:bodyPr wrap="square">
            <a:spAutoFit/>
          </a:bodyPr>
          <a:lstStyle/>
          <a:p>
            <a:r>
              <a:rPr lang="en-US" sz="2800" b="1" dirty="0" smtClean="0">
                <a:solidFill>
                  <a:srgbClr val="FF0000"/>
                </a:solidFill>
              </a:rPr>
              <a:t>Uncontrolled diabetes effect on Brain</a:t>
            </a:r>
          </a:p>
          <a:p>
            <a:r>
              <a:rPr lang="en-US" sz="2800" b="1" dirty="0" smtClean="0">
                <a:solidFill>
                  <a:schemeClr val="accent5">
                    <a:lumMod val="50000"/>
                  </a:schemeClr>
                </a:solidFill>
              </a:rPr>
              <a:t> </a:t>
            </a:r>
          </a:p>
          <a:p>
            <a:r>
              <a:rPr lang="en-US" sz="2800" b="1" dirty="0" smtClean="0">
                <a:solidFill>
                  <a:schemeClr val="accent5">
                    <a:lumMod val="50000"/>
                  </a:schemeClr>
                </a:solidFill>
              </a:rPr>
              <a:t>Forgetfulness,</a:t>
            </a:r>
          </a:p>
          <a:p>
            <a:endParaRPr lang="en-US" sz="2800" b="1" dirty="0" smtClean="0">
              <a:solidFill>
                <a:schemeClr val="accent5">
                  <a:lumMod val="50000"/>
                </a:schemeClr>
              </a:solidFill>
            </a:endParaRPr>
          </a:p>
          <a:p>
            <a:r>
              <a:rPr lang="en-US" sz="2800" b="1" dirty="0" smtClean="0">
                <a:solidFill>
                  <a:schemeClr val="accent5">
                    <a:lumMod val="50000"/>
                  </a:schemeClr>
                </a:solidFill>
              </a:rPr>
              <a:t>Depression, </a:t>
            </a:r>
          </a:p>
          <a:p>
            <a:endParaRPr lang="en-US" sz="2800" b="1" dirty="0" smtClean="0">
              <a:solidFill>
                <a:schemeClr val="accent5">
                  <a:lumMod val="50000"/>
                </a:schemeClr>
              </a:solidFill>
            </a:endParaRPr>
          </a:p>
          <a:p>
            <a:r>
              <a:rPr lang="en-US" sz="2800" b="1" dirty="0" smtClean="0">
                <a:solidFill>
                  <a:schemeClr val="accent5">
                    <a:lumMod val="50000"/>
                  </a:schemeClr>
                </a:solidFill>
              </a:rPr>
              <a:t>Anxiety,</a:t>
            </a:r>
          </a:p>
          <a:p>
            <a:endParaRPr lang="en-US" sz="2800" b="1" dirty="0" smtClean="0">
              <a:solidFill>
                <a:schemeClr val="accent5">
                  <a:lumMod val="50000"/>
                </a:schemeClr>
              </a:solidFill>
            </a:endParaRPr>
          </a:p>
          <a:p>
            <a:r>
              <a:rPr lang="en-US" sz="2800" b="1" dirty="0" smtClean="0">
                <a:solidFill>
                  <a:schemeClr val="accent5">
                    <a:lumMod val="50000"/>
                  </a:schemeClr>
                </a:solidFill>
              </a:rPr>
              <a:t>Higher Risk for Alzheimer’s </a:t>
            </a:r>
          </a:p>
          <a:p>
            <a:r>
              <a:rPr lang="en-US" sz="2800" b="1" dirty="0" smtClean="0">
                <a:solidFill>
                  <a:schemeClr val="accent5">
                    <a:lumMod val="50000"/>
                  </a:schemeClr>
                </a:solidFill>
              </a:rPr>
              <a:t>Disease</a:t>
            </a:r>
            <a:endParaRPr lang="en-US" sz="2800" b="1" dirty="0">
              <a:solidFill>
                <a:schemeClr val="accent5">
                  <a:lumMod val="50000"/>
                </a:schemeClr>
              </a:solidFill>
            </a:endParaRPr>
          </a:p>
        </p:txBody>
      </p:sp>
      <p:sp>
        <p:nvSpPr>
          <p:cNvPr id="6"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7" name="Picture 2" descr="C:\Users\New Tech Solutions\Downloads\BIO ALEXIS Logo PNG.png"/>
          <p:cNvPicPr>
            <a:picLocks noChangeAspect="1" noChangeArrowheads="1"/>
          </p:cNvPicPr>
          <p:nvPr/>
        </p:nvPicPr>
        <p:blipFill>
          <a:blip r:embed="rId3" cstate="print"/>
          <a:srcRect/>
          <a:stretch>
            <a:fillRect/>
          </a:stretch>
        </p:blipFill>
        <p:spPr bwMode="auto">
          <a:xfrm>
            <a:off x="152401" y="0"/>
            <a:ext cx="1904999" cy="136739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New Tech Solutions\Desktop\Diabetic_Retinopathy.jpg"/>
          <p:cNvPicPr>
            <a:picLocks noGrp="1"/>
          </p:cNvPicPr>
          <p:nvPr>
            <p:ph idx="1"/>
          </p:nvPr>
        </p:nvPicPr>
        <p:blipFill>
          <a:blip r:embed="rId2"/>
          <a:srcRect/>
          <a:stretch>
            <a:fillRect/>
          </a:stretch>
        </p:blipFill>
        <p:spPr bwMode="auto">
          <a:xfrm>
            <a:off x="0" y="1905000"/>
            <a:ext cx="6858000" cy="4267200"/>
          </a:xfrm>
          <a:prstGeom prst="rect">
            <a:avLst/>
          </a:prstGeom>
          <a:noFill/>
          <a:ln w="9525">
            <a:noFill/>
            <a:miter lim="800000"/>
            <a:headEnd/>
            <a:tailEnd/>
          </a:ln>
        </p:spPr>
      </p:pic>
      <p:pic>
        <p:nvPicPr>
          <p:cNvPr id="5" name="Content Placeholder 3" descr="Related image"/>
          <p:cNvPicPr>
            <a:picLocks/>
          </p:cNvPicPr>
          <p:nvPr/>
        </p:nvPicPr>
        <p:blipFill rotWithShape="1">
          <a:blip r:embed="rId3" cstate="print"/>
          <a:srcRect l="5269" t="2840" r="3376" b="6734"/>
          <a:stretch/>
        </p:blipFill>
        <p:spPr bwMode="auto">
          <a:xfrm>
            <a:off x="6781800" y="3810000"/>
            <a:ext cx="2147248" cy="2165444"/>
          </a:xfrm>
          <a:prstGeom prst="rect">
            <a:avLst/>
          </a:prstGeom>
          <a:noFill/>
          <a:ln w="9525">
            <a:noFill/>
            <a:miter lim="800000"/>
            <a:headEnd/>
            <a:tailEnd/>
          </a:ln>
        </p:spPr>
      </p:pic>
      <p:sp>
        <p:nvSpPr>
          <p:cNvPr id="6"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7" name="Picture 2" descr="C:\Users\New Tech Solutions\Downloads\BIO ALEXIS Logo PNG.png"/>
          <p:cNvPicPr>
            <a:picLocks noChangeAspect="1" noChangeArrowheads="1"/>
          </p:cNvPicPr>
          <p:nvPr/>
        </p:nvPicPr>
        <p:blipFill>
          <a:blip r:embed="rId4" cstate="print"/>
          <a:srcRect/>
          <a:stretch>
            <a:fillRect/>
          </a:stretch>
        </p:blipFill>
        <p:spPr bwMode="auto">
          <a:xfrm>
            <a:off x="152401" y="0"/>
            <a:ext cx="1904999" cy="1367395"/>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3886200" cy="4800600"/>
          </a:xfrm>
        </p:spPr>
        <p:txBody>
          <a:bodyPr/>
          <a:lstStyle/>
          <a:p>
            <a:pPr>
              <a:buNone/>
            </a:pPr>
            <a:endParaRPr lang="en-US" b="1" dirty="0" smtClean="0">
              <a:solidFill>
                <a:srgbClr val="FF0000"/>
              </a:solidFill>
            </a:endParaRPr>
          </a:p>
          <a:p>
            <a:pPr>
              <a:buNone/>
            </a:pPr>
            <a:r>
              <a:rPr lang="en-US" b="1" dirty="0" smtClean="0">
                <a:solidFill>
                  <a:srgbClr val="FF0000"/>
                </a:solidFill>
              </a:rPr>
              <a:t>Heart Diseases</a:t>
            </a:r>
          </a:p>
          <a:p>
            <a:pPr>
              <a:buNone/>
            </a:pPr>
            <a:endParaRPr lang="en-US" b="1" dirty="0" smtClean="0">
              <a:solidFill>
                <a:srgbClr val="FF0000"/>
              </a:solidFill>
            </a:endParaRPr>
          </a:p>
          <a:p>
            <a:pPr>
              <a:buNone/>
            </a:pPr>
            <a:r>
              <a:rPr lang="en-US" b="1" dirty="0" smtClean="0">
                <a:solidFill>
                  <a:srgbClr val="FF0000"/>
                </a:solidFill>
              </a:rPr>
              <a:t>    </a:t>
            </a:r>
            <a:r>
              <a:rPr lang="en-US" dirty="0" smtClean="0">
                <a:solidFill>
                  <a:srgbClr val="00B0F0"/>
                </a:solidFill>
              </a:rPr>
              <a:t>As per WHO 80% Heart Diseases due to   Diabetes only </a:t>
            </a:r>
            <a:endParaRPr lang="en-US" b="1" dirty="0" smtClean="0"/>
          </a:p>
          <a:p>
            <a:endParaRPr lang="en-US" dirty="0"/>
          </a:p>
        </p:txBody>
      </p:sp>
      <p:pic>
        <p:nvPicPr>
          <p:cNvPr id="4" name="Content Placeholder 3" descr="Image result for heart problems"/>
          <p:cNvPicPr>
            <a:picLocks/>
          </p:cNvPicPr>
          <p:nvPr/>
        </p:nvPicPr>
        <p:blipFill>
          <a:blip r:embed="rId2"/>
          <a:srcRect/>
          <a:stretch>
            <a:fillRect/>
          </a:stretch>
        </p:blipFill>
        <p:spPr bwMode="auto">
          <a:xfrm>
            <a:off x="4267200" y="2057400"/>
            <a:ext cx="4114800" cy="3657600"/>
          </a:xfrm>
          <a:prstGeom prst="rect">
            <a:avLst/>
          </a:prstGeom>
          <a:noFill/>
          <a:ln w="9525">
            <a:noFill/>
            <a:miter lim="800000"/>
            <a:headEnd/>
            <a:tailEnd/>
          </a:ln>
        </p:spPr>
      </p:pic>
      <p:sp>
        <p:nvSpPr>
          <p:cNvPr id="5"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6" name="Picture 2" descr="C:\Users\New Tech Solutions\Downloads\BIO ALEXIS Logo PNG.png"/>
          <p:cNvPicPr>
            <a:picLocks noChangeAspect="1" noChangeArrowheads="1"/>
          </p:cNvPicPr>
          <p:nvPr/>
        </p:nvPicPr>
        <p:blipFill>
          <a:blip r:embed="rId3" cstate="print"/>
          <a:srcRect/>
          <a:stretch>
            <a:fillRect/>
          </a:stretch>
        </p:blipFill>
        <p:spPr bwMode="auto">
          <a:xfrm>
            <a:off x="152401" y="0"/>
            <a:ext cx="1904999" cy="136739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New Tech Solutions\Desktop\Nephropathy-diabetic-Nephropathy.jpg"/>
          <p:cNvPicPr>
            <a:picLocks noGrp="1"/>
          </p:cNvPicPr>
          <p:nvPr>
            <p:ph idx="1"/>
          </p:nvPr>
        </p:nvPicPr>
        <p:blipFill>
          <a:blip r:embed="rId2"/>
          <a:srcRect/>
          <a:stretch>
            <a:fillRect/>
          </a:stretch>
        </p:blipFill>
        <p:spPr bwMode="auto">
          <a:xfrm>
            <a:off x="533401" y="1600200"/>
            <a:ext cx="8077200" cy="4953000"/>
          </a:xfrm>
          <a:prstGeom prst="rect">
            <a:avLst/>
          </a:prstGeom>
          <a:noFill/>
          <a:ln w="9525">
            <a:noFill/>
            <a:miter lim="800000"/>
            <a:headEnd/>
            <a:tailEnd/>
          </a:ln>
        </p:spPr>
      </p:pic>
      <p:sp>
        <p:nvSpPr>
          <p:cNvPr id="5"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6" name="Picture 2" descr="C:\Users\New Tech Solutions\Downloads\BIO ALEXIS Logo PNG.png"/>
          <p:cNvPicPr>
            <a:picLocks noChangeAspect="1" noChangeArrowheads="1"/>
          </p:cNvPicPr>
          <p:nvPr/>
        </p:nvPicPr>
        <p:blipFill>
          <a:blip r:embed="rId3" cstate="print"/>
          <a:srcRect/>
          <a:stretch>
            <a:fillRect/>
          </a:stretch>
        </p:blipFill>
        <p:spPr bwMode="auto">
          <a:xfrm>
            <a:off x="152401" y="0"/>
            <a:ext cx="1904999" cy="136739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smtClean="0">
                <a:solidFill>
                  <a:srgbClr val="FF0000"/>
                </a:solidFill>
              </a:rPr>
              <a:t>Sexual Health Problems</a:t>
            </a:r>
            <a:br>
              <a:rPr lang="en-US" dirty="0" smtClean="0">
                <a:solidFill>
                  <a:srgbClr val="FF0000"/>
                </a:solidFill>
              </a:rPr>
            </a:br>
            <a:r>
              <a:rPr lang="en-US" dirty="0" smtClean="0">
                <a:solidFill>
                  <a:srgbClr val="FFC000"/>
                </a:solidFill>
              </a:rPr>
              <a:t/>
            </a:r>
            <a:br>
              <a:rPr lang="en-US" dirty="0" smtClean="0">
                <a:solidFill>
                  <a:srgbClr val="FFC000"/>
                </a:solidFill>
              </a:rPr>
            </a:br>
            <a:r>
              <a:rPr lang="en-US" dirty="0" smtClean="0">
                <a:solidFill>
                  <a:srgbClr val="00B0F0"/>
                </a:solidFill>
              </a:rPr>
              <a:t>Impotence, </a:t>
            </a:r>
            <a:br>
              <a:rPr lang="en-US" dirty="0" smtClean="0">
                <a:solidFill>
                  <a:srgbClr val="00B0F0"/>
                </a:solidFill>
              </a:rPr>
            </a:br>
            <a:r>
              <a:rPr lang="en-US" dirty="0" smtClean="0">
                <a:solidFill>
                  <a:srgbClr val="00B0F0"/>
                </a:solidFill>
              </a:rPr>
              <a:t>Sexual dysfunction </a:t>
            </a:r>
            <a:br>
              <a:rPr lang="en-US" dirty="0" smtClean="0">
                <a:solidFill>
                  <a:srgbClr val="00B0F0"/>
                </a:solidFill>
              </a:rPr>
            </a:br>
            <a:r>
              <a:rPr lang="en-US" dirty="0" smtClean="0">
                <a:solidFill>
                  <a:srgbClr val="00B0F0"/>
                </a:solidFill>
              </a:rPr>
              <a:t>Lack of energy etc.</a:t>
            </a:r>
            <a:endParaRPr lang="en-US" dirty="0"/>
          </a:p>
        </p:txBody>
      </p:sp>
      <p:pic>
        <p:nvPicPr>
          <p:cNvPr id="4" name="Content Placeholder 3" descr="Image result for Sexual problem diabetes"/>
          <p:cNvPicPr>
            <a:picLocks/>
          </p:cNvPicPr>
          <p:nvPr/>
        </p:nvPicPr>
        <p:blipFill>
          <a:blip r:embed="rId2"/>
          <a:srcRect/>
          <a:stretch>
            <a:fillRect/>
          </a:stretch>
        </p:blipFill>
        <p:spPr bwMode="auto">
          <a:xfrm>
            <a:off x="4267200" y="2590801"/>
            <a:ext cx="4876800" cy="4267200"/>
          </a:xfrm>
          <a:prstGeom prst="rect">
            <a:avLst/>
          </a:prstGeom>
          <a:noFill/>
          <a:ln w="9525">
            <a:noFill/>
            <a:miter lim="800000"/>
            <a:headEnd/>
            <a:tailEnd/>
          </a:ln>
        </p:spPr>
      </p:pic>
      <p:sp>
        <p:nvSpPr>
          <p:cNvPr id="5"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6" name="Picture 2" descr="C:\Users\New Tech Solutions\Downloads\BIO ALEXIS Logo PNG.png"/>
          <p:cNvPicPr>
            <a:picLocks noChangeAspect="1" noChangeArrowheads="1"/>
          </p:cNvPicPr>
          <p:nvPr/>
        </p:nvPicPr>
        <p:blipFill>
          <a:blip r:embed="rId3" cstate="print"/>
          <a:srcRect/>
          <a:stretch>
            <a:fillRect/>
          </a:stretch>
        </p:blipFill>
        <p:spPr bwMode="auto">
          <a:xfrm>
            <a:off x="152401" y="0"/>
            <a:ext cx="1904999" cy="1367395"/>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5"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sp>
        <p:nvSpPr>
          <p:cNvPr id="6" name="Content Placeholder 1"/>
          <p:cNvSpPr>
            <a:spLocks noGrp="1"/>
          </p:cNvSpPr>
          <p:nvPr>
            <p:ph idx="1"/>
          </p:nvPr>
        </p:nvSpPr>
        <p:spPr/>
        <p:txBody>
          <a:bodyPr/>
          <a:lstStyle/>
          <a:p>
            <a:pPr>
              <a:buNone/>
            </a:pPr>
            <a:r>
              <a:rPr lang="en-US" dirty="0">
                <a:solidFill>
                  <a:schemeClr val="accent5">
                    <a:lumMod val="75000"/>
                  </a:schemeClr>
                </a:solidFill>
              </a:rPr>
              <a:t>              </a:t>
            </a:r>
            <a:r>
              <a:rPr lang="en-US" dirty="0" smtClean="0">
                <a:solidFill>
                  <a:schemeClr val="accent5">
                    <a:lumMod val="75000"/>
                  </a:schemeClr>
                </a:solidFill>
              </a:rPr>
              <a:t> What </a:t>
            </a:r>
            <a:r>
              <a:rPr lang="en-US" dirty="0">
                <a:solidFill>
                  <a:schemeClr val="accent5">
                    <a:lumMod val="75000"/>
                  </a:schemeClr>
                </a:solidFill>
              </a:rPr>
              <a:t>you Know about Diabetes ?</a:t>
            </a:r>
          </a:p>
          <a:p>
            <a:pPr>
              <a:buNone/>
            </a:pPr>
            <a:endParaRPr lang="en-US" dirty="0"/>
          </a:p>
        </p:txBody>
      </p:sp>
      <p:pic>
        <p:nvPicPr>
          <p:cNvPr id="7" name="Picture 6" descr="diabetes2"/>
          <p:cNvPicPr/>
          <p:nvPr/>
        </p:nvPicPr>
        <p:blipFill>
          <a:blip r:embed="rId3"/>
          <a:srcRect/>
          <a:stretch>
            <a:fillRect/>
          </a:stretch>
        </p:blipFill>
        <p:spPr bwMode="auto">
          <a:xfrm>
            <a:off x="1219200" y="2514600"/>
            <a:ext cx="69342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 result for diabetes pic"/>
          <p:cNvPicPr>
            <a:picLocks noGrp="1"/>
          </p:cNvPicPr>
          <p:nvPr>
            <p:ph idx="1"/>
          </p:nvPr>
        </p:nvPicPr>
        <p:blipFill>
          <a:blip r:embed="rId2"/>
          <a:srcRect/>
          <a:stretch>
            <a:fillRect/>
          </a:stretch>
        </p:blipFill>
        <p:spPr bwMode="auto">
          <a:xfrm>
            <a:off x="4267200" y="1676400"/>
            <a:ext cx="4525963" cy="4525963"/>
          </a:xfrm>
          <a:prstGeom prst="rect">
            <a:avLst/>
          </a:prstGeom>
          <a:noFill/>
          <a:ln w="9525">
            <a:noFill/>
            <a:miter lim="800000"/>
            <a:headEnd/>
            <a:tailEnd/>
          </a:ln>
        </p:spPr>
      </p:pic>
      <p:sp>
        <p:nvSpPr>
          <p:cNvPr id="5" name="Rectangle 4"/>
          <p:cNvSpPr/>
          <p:nvPr/>
        </p:nvSpPr>
        <p:spPr>
          <a:xfrm>
            <a:off x="304800" y="2133600"/>
            <a:ext cx="3276600" cy="2357568"/>
          </a:xfrm>
          <a:prstGeom prst="rect">
            <a:avLst/>
          </a:prstGeom>
        </p:spPr>
        <p:txBody>
          <a:bodyPr wrap="square">
            <a:spAutoFit/>
          </a:bodyPr>
          <a:lstStyle/>
          <a:p>
            <a:pPr marL="342900" lvl="0" indent="-342900">
              <a:lnSpc>
                <a:spcPct val="100000"/>
              </a:lnSpc>
              <a:spcBef>
                <a:spcPct val="20000"/>
              </a:spcBef>
              <a:defRPr/>
            </a:pPr>
            <a:r>
              <a:rPr lang="en-US" sz="3200" dirty="0" smtClean="0">
                <a:solidFill>
                  <a:schemeClr val="accent5">
                    <a:lumMod val="50000"/>
                  </a:schemeClr>
                </a:solidFill>
              </a:rPr>
              <a:t>Gangrene </a:t>
            </a:r>
          </a:p>
          <a:p>
            <a:pPr marL="342900" lvl="0" indent="-342900">
              <a:lnSpc>
                <a:spcPct val="100000"/>
              </a:lnSpc>
              <a:spcBef>
                <a:spcPct val="20000"/>
              </a:spcBef>
              <a:defRPr/>
            </a:pPr>
            <a:r>
              <a:rPr lang="en-US" sz="3200" dirty="0" smtClean="0">
                <a:solidFill>
                  <a:schemeClr val="accent5">
                    <a:lumMod val="50000"/>
                  </a:schemeClr>
                </a:solidFill>
              </a:rPr>
              <a:t>Diabetic foot </a:t>
            </a:r>
          </a:p>
          <a:p>
            <a:pPr marL="342900" lvl="0" indent="-342900">
              <a:lnSpc>
                <a:spcPct val="100000"/>
              </a:lnSpc>
              <a:spcBef>
                <a:spcPct val="20000"/>
              </a:spcBef>
              <a:defRPr/>
            </a:pPr>
            <a:r>
              <a:rPr lang="en-US" sz="3200" dirty="0" smtClean="0">
                <a:solidFill>
                  <a:schemeClr val="accent5">
                    <a:lumMod val="50000"/>
                  </a:schemeClr>
                </a:solidFill>
              </a:rPr>
              <a:t>Amputation of leg</a:t>
            </a:r>
          </a:p>
          <a:p>
            <a:pPr marL="342900" lvl="0" indent="-342900">
              <a:lnSpc>
                <a:spcPct val="100000"/>
              </a:lnSpc>
              <a:spcBef>
                <a:spcPct val="20000"/>
              </a:spcBef>
              <a:defRPr/>
            </a:pPr>
            <a:r>
              <a:rPr lang="en-US" sz="3200" dirty="0" smtClean="0">
                <a:solidFill>
                  <a:schemeClr val="accent5">
                    <a:lumMod val="50000"/>
                  </a:schemeClr>
                </a:solidFill>
              </a:rPr>
              <a:t>Loss of sensation </a:t>
            </a:r>
            <a:endParaRPr lang="en-US" sz="3200" dirty="0">
              <a:solidFill>
                <a:schemeClr val="accent5">
                  <a:lumMod val="50000"/>
                </a:schemeClr>
              </a:solidFill>
            </a:endParaRPr>
          </a:p>
        </p:txBody>
      </p:sp>
      <p:sp>
        <p:nvSpPr>
          <p:cNvPr id="6"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7" name="Picture 2" descr="C:\Users\New Tech Solutions\Downloads\BIO ALEXIS Logo PNG.png"/>
          <p:cNvPicPr>
            <a:picLocks noChangeAspect="1" noChangeArrowheads="1"/>
          </p:cNvPicPr>
          <p:nvPr/>
        </p:nvPicPr>
        <p:blipFill>
          <a:blip r:embed="rId3" cstate="print"/>
          <a:srcRect/>
          <a:stretch>
            <a:fillRect/>
          </a:stretch>
        </p:blipFill>
        <p:spPr bwMode="auto">
          <a:xfrm>
            <a:off x="152401" y="0"/>
            <a:ext cx="1904999" cy="136739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 result for diabetic neuropathy"/>
          <p:cNvPicPr>
            <a:picLocks noGrp="1"/>
          </p:cNvPicPr>
          <p:nvPr>
            <p:ph idx="1"/>
          </p:nvPr>
        </p:nvPicPr>
        <p:blipFill>
          <a:blip r:embed="rId2"/>
          <a:srcRect/>
          <a:stretch>
            <a:fillRect/>
          </a:stretch>
        </p:blipFill>
        <p:spPr bwMode="auto">
          <a:xfrm>
            <a:off x="0" y="2286000"/>
            <a:ext cx="3657600" cy="3962400"/>
          </a:xfrm>
          <a:prstGeom prst="rect">
            <a:avLst/>
          </a:prstGeom>
          <a:noFill/>
          <a:ln w="9525">
            <a:noFill/>
            <a:miter lim="800000"/>
            <a:headEnd/>
            <a:tailEnd/>
          </a:ln>
        </p:spPr>
      </p:pic>
      <p:pic>
        <p:nvPicPr>
          <p:cNvPr id="5" name="Picture 4" descr="Image result for gangrene"/>
          <p:cNvPicPr/>
          <p:nvPr/>
        </p:nvPicPr>
        <p:blipFill>
          <a:blip r:embed="rId3"/>
          <a:srcRect/>
          <a:stretch>
            <a:fillRect/>
          </a:stretch>
        </p:blipFill>
        <p:spPr bwMode="auto">
          <a:xfrm>
            <a:off x="3657600" y="2286000"/>
            <a:ext cx="5486400" cy="3962400"/>
          </a:xfrm>
          <a:prstGeom prst="rect">
            <a:avLst/>
          </a:prstGeom>
          <a:noFill/>
          <a:ln w="9525">
            <a:noFill/>
            <a:miter lim="800000"/>
            <a:headEnd/>
            <a:tailEnd/>
          </a:ln>
        </p:spPr>
      </p:pic>
      <p:sp>
        <p:nvSpPr>
          <p:cNvPr id="6" name="Rectangle 5"/>
          <p:cNvSpPr/>
          <p:nvPr/>
        </p:nvSpPr>
        <p:spPr>
          <a:xfrm>
            <a:off x="1981200" y="1524000"/>
            <a:ext cx="3962399" cy="646331"/>
          </a:xfrm>
          <a:prstGeom prst="rect">
            <a:avLst/>
          </a:prstGeom>
        </p:spPr>
        <p:txBody>
          <a:bodyPr wrap="square">
            <a:spAutoFit/>
          </a:bodyPr>
          <a:lstStyle/>
          <a:p>
            <a:r>
              <a:rPr lang="en-US" sz="3600" dirty="0" smtClean="0">
                <a:solidFill>
                  <a:schemeClr val="accent5">
                    <a:lumMod val="50000"/>
                  </a:schemeClr>
                </a:solidFill>
              </a:rPr>
              <a:t>Diabetic Gangrene </a:t>
            </a:r>
            <a:endParaRPr lang="en-US" sz="3600" dirty="0">
              <a:solidFill>
                <a:schemeClr val="accent5">
                  <a:lumMod val="50000"/>
                </a:schemeClr>
              </a:solidFill>
            </a:endParaRPr>
          </a:p>
        </p:txBody>
      </p:sp>
      <p:sp>
        <p:nvSpPr>
          <p:cNvPr id="7"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8" name="Picture 2" descr="C:\Users\New Tech Solutions\Downloads\BIO ALEXIS Logo PNG.png"/>
          <p:cNvPicPr>
            <a:picLocks noChangeAspect="1" noChangeArrowheads="1"/>
          </p:cNvPicPr>
          <p:nvPr/>
        </p:nvPicPr>
        <p:blipFill>
          <a:blip r:embed="rId4" cstate="print"/>
          <a:srcRect/>
          <a:stretch>
            <a:fillRect/>
          </a:stretch>
        </p:blipFill>
        <p:spPr bwMode="auto">
          <a:xfrm>
            <a:off x="152401" y="0"/>
            <a:ext cx="1904999" cy="136739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New Tech Solutions\Desktop\q.jpg"/>
          <p:cNvPicPr>
            <a:picLocks noGrp="1" noChangeAspect="1" noChangeArrowheads="1"/>
          </p:cNvPicPr>
          <p:nvPr>
            <p:ph idx="1"/>
          </p:nvPr>
        </p:nvPicPr>
        <p:blipFill>
          <a:blip r:embed="rId2"/>
          <a:srcRect/>
          <a:stretch>
            <a:fillRect/>
          </a:stretch>
        </p:blipFill>
        <p:spPr bwMode="auto">
          <a:xfrm>
            <a:off x="1166018" y="457200"/>
            <a:ext cx="4953001" cy="4953001"/>
          </a:xfrm>
          <a:prstGeom prst="rect">
            <a:avLst/>
          </a:prstGeom>
          <a:noFill/>
        </p:spPr>
      </p:pic>
      <p:sp>
        <p:nvSpPr>
          <p:cNvPr id="5" name="Rectangle 4"/>
          <p:cNvSpPr/>
          <p:nvPr/>
        </p:nvSpPr>
        <p:spPr>
          <a:xfrm>
            <a:off x="990601" y="5562600"/>
            <a:ext cx="7620000" cy="830997"/>
          </a:xfrm>
          <a:prstGeom prst="rect">
            <a:avLst/>
          </a:prstGeom>
        </p:spPr>
        <p:txBody>
          <a:bodyPr wrap="square">
            <a:spAutoFit/>
          </a:bodyPr>
          <a:lstStyle/>
          <a:p>
            <a:r>
              <a:rPr lang="en-US" sz="4800" dirty="0" smtClean="0">
                <a:solidFill>
                  <a:schemeClr val="accent5">
                    <a:lumMod val="50000"/>
                  </a:schemeClr>
                </a:solidFill>
              </a:rPr>
              <a:t>How to reverse diabetes? </a:t>
            </a:r>
            <a:endParaRPr lang="en-US" sz="4800" dirty="0">
              <a:solidFill>
                <a:schemeClr val="accent5">
                  <a:lumMod val="50000"/>
                </a:schemeClr>
              </a:solidFill>
            </a:endParaRPr>
          </a:p>
        </p:txBody>
      </p:sp>
      <p:pic>
        <p:nvPicPr>
          <p:cNvPr id="7" name="Picture 2" descr="C:\Users\New Tech Solutions\Downloads\BIO ALEXIS Logo PNG.png"/>
          <p:cNvPicPr>
            <a:picLocks noChangeAspect="1" noChangeArrowheads="1"/>
          </p:cNvPicPr>
          <p:nvPr/>
        </p:nvPicPr>
        <p:blipFill>
          <a:blip r:embed="rId3" cstate="print"/>
          <a:srcRect/>
          <a:stretch>
            <a:fillRect/>
          </a:stretch>
        </p:blipFill>
        <p:spPr bwMode="auto">
          <a:xfrm>
            <a:off x="152401" y="0"/>
            <a:ext cx="1904999" cy="136739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New Tech Solutions\Desktop\yogaayur.jpg"/>
          <p:cNvPicPr/>
          <p:nvPr/>
        </p:nvPicPr>
        <p:blipFill>
          <a:blip r:embed="rId2" cstate="print"/>
          <a:srcRect/>
          <a:stretch>
            <a:fillRect/>
          </a:stretch>
        </p:blipFill>
        <p:spPr bwMode="auto">
          <a:xfrm>
            <a:off x="0" y="1447800"/>
            <a:ext cx="5168348" cy="3916017"/>
          </a:xfrm>
          <a:prstGeom prst="rect">
            <a:avLst/>
          </a:prstGeom>
          <a:noFill/>
          <a:ln w="9525">
            <a:noFill/>
            <a:miter lim="800000"/>
            <a:headEnd/>
            <a:tailEnd/>
          </a:ln>
        </p:spPr>
      </p:pic>
      <p:pic>
        <p:nvPicPr>
          <p:cNvPr id="7" name="Picture 2" descr="C:\Users\New Tech Solutions\Desktop\Research-Highlights.jpg"/>
          <p:cNvPicPr>
            <a:picLocks noGrp="1" noChangeAspect="1" noChangeArrowheads="1"/>
          </p:cNvPicPr>
          <p:nvPr>
            <p:ph idx="1"/>
          </p:nvPr>
        </p:nvPicPr>
        <p:blipFill>
          <a:blip r:embed="rId3"/>
          <a:srcRect/>
          <a:stretch>
            <a:fillRect/>
          </a:stretch>
        </p:blipFill>
        <p:spPr bwMode="auto">
          <a:xfrm>
            <a:off x="3175000" y="3302000"/>
            <a:ext cx="5969000" cy="3556000"/>
          </a:xfrm>
          <a:prstGeom prst="rect">
            <a:avLst/>
          </a:prstGeom>
          <a:noFill/>
        </p:spPr>
      </p:pic>
      <p:sp>
        <p:nvSpPr>
          <p:cNvPr id="9" name="Rectangle 8"/>
          <p:cNvSpPr/>
          <p:nvPr/>
        </p:nvSpPr>
        <p:spPr>
          <a:xfrm>
            <a:off x="152401" y="5334000"/>
            <a:ext cx="2590799" cy="1323439"/>
          </a:xfrm>
          <a:prstGeom prst="rect">
            <a:avLst/>
          </a:prstGeom>
        </p:spPr>
        <p:txBody>
          <a:bodyPr wrap="square">
            <a:spAutoFit/>
          </a:bodyPr>
          <a:lstStyle/>
          <a:p>
            <a:r>
              <a:rPr lang="en-US" sz="4000" dirty="0" smtClean="0">
                <a:solidFill>
                  <a:srgbClr val="00B0F0"/>
                </a:solidFill>
              </a:rPr>
              <a:t>Ancient </a:t>
            </a:r>
            <a:r>
              <a:rPr lang="en-US" sz="4000" dirty="0" err="1" smtClean="0">
                <a:solidFill>
                  <a:srgbClr val="00B0F0"/>
                </a:solidFill>
              </a:rPr>
              <a:t>Ayurveda</a:t>
            </a:r>
            <a:r>
              <a:rPr lang="en-US" sz="4000" dirty="0" smtClean="0">
                <a:solidFill>
                  <a:srgbClr val="00B0F0"/>
                </a:solidFill>
              </a:rPr>
              <a:t> </a:t>
            </a:r>
            <a:endParaRPr lang="en-US" sz="4000" dirty="0">
              <a:solidFill>
                <a:srgbClr val="00B0F0"/>
              </a:solidFill>
            </a:endParaRPr>
          </a:p>
        </p:txBody>
      </p:sp>
      <p:sp>
        <p:nvSpPr>
          <p:cNvPr id="10" name="Rectangle 9"/>
          <p:cNvSpPr/>
          <p:nvPr/>
        </p:nvSpPr>
        <p:spPr>
          <a:xfrm>
            <a:off x="5410200" y="1524000"/>
            <a:ext cx="2895600" cy="1077218"/>
          </a:xfrm>
          <a:prstGeom prst="rect">
            <a:avLst/>
          </a:prstGeom>
        </p:spPr>
        <p:txBody>
          <a:bodyPr wrap="square">
            <a:spAutoFit/>
          </a:bodyPr>
          <a:lstStyle/>
          <a:p>
            <a:r>
              <a:rPr lang="en-US" sz="3200" dirty="0" smtClean="0">
                <a:solidFill>
                  <a:srgbClr val="00B0F0"/>
                </a:solidFill>
              </a:rPr>
              <a:t>Modern Science Technology    </a:t>
            </a:r>
            <a:endParaRPr lang="en-US" sz="3200" dirty="0">
              <a:solidFill>
                <a:srgbClr val="00B0F0"/>
              </a:solidFill>
            </a:endParaRPr>
          </a:p>
        </p:txBody>
      </p:sp>
      <p:sp>
        <p:nvSpPr>
          <p:cNvPr id="11"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12" name="Picture 2" descr="C:\Users\New Tech Solutions\Downloads\BIO ALEXIS Logo PNG.png"/>
          <p:cNvPicPr>
            <a:picLocks noChangeAspect="1" noChangeArrowheads="1"/>
          </p:cNvPicPr>
          <p:nvPr/>
        </p:nvPicPr>
        <p:blipFill>
          <a:blip r:embed="rId4" cstate="print"/>
          <a:srcRect/>
          <a:stretch>
            <a:fillRect/>
          </a:stretch>
        </p:blipFill>
        <p:spPr bwMode="auto">
          <a:xfrm>
            <a:off x="152401" y="0"/>
            <a:ext cx="1904999" cy="136739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New Tech Solutions\Downloads\WhatsApp Image 2022-01-14 at 11.20.38 PM.jpeg"/>
          <p:cNvPicPr>
            <a:picLocks noGrp="1" noChangeAspect="1" noChangeArrowheads="1"/>
          </p:cNvPicPr>
          <p:nvPr>
            <p:ph idx="1"/>
          </p:nvPr>
        </p:nvPicPr>
        <p:blipFill>
          <a:blip r:embed="rId2"/>
          <a:srcRect/>
          <a:stretch>
            <a:fillRect/>
          </a:stretch>
        </p:blipFill>
        <p:spPr bwMode="auto">
          <a:xfrm>
            <a:off x="5889308" y="1371600"/>
            <a:ext cx="3254692" cy="5486400"/>
          </a:xfrm>
          <a:prstGeom prst="rect">
            <a:avLst/>
          </a:prstGeom>
          <a:noFill/>
        </p:spPr>
      </p:pic>
      <p:pic>
        <p:nvPicPr>
          <p:cNvPr id="7" name="Content Placeholder 3" descr="https://d3b6u46udi9ohd.cloudfront.net/wp-content/uploads/2018/09/10131151/foods-for-diabetes.jpg"/>
          <p:cNvPicPr>
            <a:picLocks/>
          </p:cNvPicPr>
          <p:nvPr/>
        </p:nvPicPr>
        <p:blipFill>
          <a:blip r:embed="rId3"/>
          <a:srcRect/>
          <a:stretch>
            <a:fillRect/>
          </a:stretch>
        </p:blipFill>
        <p:spPr bwMode="auto">
          <a:xfrm>
            <a:off x="0" y="1524000"/>
            <a:ext cx="6019800" cy="5105400"/>
          </a:xfrm>
          <a:prstGeom prst="rect">
            <a:avLst/>
          </a:prstGeom>
          <a:noFill/>
          <a:ln w="9525">
            <a:noFill/>
            <a:miter lim="800000"/>
            <a:headEnd/>
            <a:tailEnd/>
          </a:ln>
        </p:spPr>
      </p:pic>
      <p:sp>
        <p:nvSpPr>
          <p:cNvPr id="8"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9" name="Picture 2" descr="C:\Users\New Tech Solutions\Downloads\BIO ALEXIS Logo PNG.png"/>
          <p:cNvPicPr>
            <a:picLocks noChangeAspect="1" noChangeArrowheads="1"/>
          </p:cNvPicPr>
          <p:nvPr/>
        </p:nvPicPr>
        <p:blipFill>
          <a:blip r:embed="rId4" cstate="print"/>
          <a:srcRect/>
          <a:stretch>
            <a:fillRect/>
          </a:stretch>
        </p:blipFill>
        <p:spPr bwMode="auto">
          <a:xfrm>
            <a:off x="152401" y="0"/>
            <a:ext cx="1904999" cy="136739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onenature.com.sg/media/catalog/product/cache/1/image/9df78eab33525d08d6e5fb8d27136e95/g/y/gymnema-sylvestre-p-e.jpg"/>
          <p:cNvPicPr>
            <a:picLocks noGrp="1"/>
          </p:cNvPicPr>
          <p:nvPr>
            <p:ph idx="1"/>
          </p:nvPr>
        </p:nvPicPr>
        <p:blipFill>
          <a:blip r:embed="rId2"/>
          <a:srcRect/>
          <a:stretch>
            <a:fillRect/>
          </a:stretch>
        </p:blipFill>
        <p:spPr bwMode="auto">
          <a:xfrm>
            <a:off x="0" y="3856037"/>
            <a:ext cx="2362200" cy="3001963"/>
          </a:xfrm>
          <a:prstGeom prst="rect">
            <a:avLst/>
          </a:prstGeom>
          <a:noFill/>
          <a:ln w="9525">
            <a:noFill/>
            <a:miter lim="800000"/>
            <a:headEnd/>
            <a:tailEnd/>
          </a:ln>
        </p:spPr>
      </p:pic>
      <p:pic>
        <p:nvPicPr>
          <p:cNvPr id="5" name="Picture 4" descr="Image result for jamun fruit"/>
          <p:cNvPicPr/>
          <p:nvPr/>
        </p:nvPicPr>
        <p:blipFill>
          <a:blip r:embed="rId3"/>
          <a:srcRect/>
          <a:stretch>
            <a:fillRect/>
          </a:stretch>
        </p:blipFill>
        <p:spPr bwMode="auto">
          <a:xfrm>
            <a:off x="2133600" y="4724400"/>
            <a:ext cx="4592266" cy="2133600"/>
          </a:xfrm>
          <a:prstGeom prst="rect">
            <a:avLst/>
          </a:prstGeom>
          <a:noFill/>
          <a:ln w="9525">
            <a:noFill/>
            <a:miter lim="800000"/>
            <a:headEnd/>
            <a:tailEnd/>
          </a:ln>
        </p:spPr>
      </p:pic>
      <p:pic>
        <p:nvPicPr>
          <p:cNvPr id="6" name="Content Placeholder 3" descr="Related image"/>
          <p:cNvPicPr>
            <a:picLocks/>
          </p:cNvPicPr>
          <p:nvPr/>
        </p:nvPicPr>
        <p:blipFill>
          <a:blip r:embed="rId4"/>
          <a:srcRect/>
          <a:stretch>
            <a:fillRect/>
          </a:stretch>
        </p:blipFill>
        <p:spPr bwMode="auto">
          <a:xfrm>
            <a:off x="0" y="1524000"/>
            <a:ext cx="4267200" cy="2552700"/>
          </a:xfrm>
          <a:prstGeom prst="rect">
            <a:avLst/>
          </a:prstGeom>
          <a:noFill/>
          <a:ln w="9525">
            <a:noFill/>
            <a:miter lim="800000"/>
            <a:headEnd/>
            <a:tailEnd/>
          </a:ln>
        </p:spPr>
      </p:pic>
      <p:pic>
        <p:nvPicPr>
          <p:cNvPr id="7" name="Picture 6" descr="Natruflex - EFFECTIVE STRENGTH Turmeric and Black Pepper for Joints and Muscles - The Naked Pharmacy"/>
          <p:cNvPicPr/>
          <p:nvPr/>
        </p:nvPicPr>
        <p:blipFill>
          <a:blip r:embed="rId5"/>
          <a:srcRect/>
          <a:stretch>
            <a:fillRect/>
          </a:stretch>
        </p:blipFill>
        <p:spPr bwMode="auto">
          <a:xfrm>
            <a:off x="4114800" y="2057400"/>
            <a:ext cx="2742717" cy="2162175"/>
          </a:xfrm>
          <a:prstGeom prst="rect">
            <a:avLst/>
          </a:prstGeom>
          <a:noFill/>
          <a:ln w="9525">
            <a:noFill/>
            <a:miter lim="800000"/>
            <a:headEnd/>
            <a:tailEnd/>
          </a:ln>
        </p:spPr>
      </p:pic>
      <p:pic>
        <p:nvPicPr>
          <p:cNvPr id="37892" name="Picture 4" descr="Premium Photo | Periwinkle flowers growing in the meadow"/>
          <p:cNvPicPr>
            <a:picLocks noChangeAspect="1" noChangeArrowheads="1"/>
          </p:cNvPicPr>
          <p:nvPr/>
        </p:nvPicPr>
        <p:blipFill>
          <a:blip r:embed="rId6"/>
          <a:srcRect/>
          <a:stretch>
            <a:fillRect/>
          </a:stretch>
        </p:blipFill>
        <p:spPr bwMode="auto">
          <a:xfrm>
            <a:off x="6553201" y="1828800"/>
            <a:ext cx="2611156" cy="2323345"/>
          </a:xfrm>
          <a:prstGeom prst="rect">
            <a:avLst/>
          </a:prstGeom>
          <a:noFill/>
        </p:spPr>
      </p:pic>
      <p:pic>
        <p:nvPicPr>
          <p:cNvPr id="10" name="Picture 9" descr="Image result for guduchi"/>
          <p:cNvPicPr/>
          <p:nvPr/>
        </p:nvPicPr>
        <p:blipFill>
          <a:blip r:embed="rId7" cstate="print"/>
          <a:srcRect/>
          <a:stretch>
            <a:fillRect/>
          </a:stretch>
        </p:blipFill>
        <p:spPr bwMode="auto">
          <a:xfrm>
            <a:off x="5114925" y="4495800"/>
            <a:ext cx="4029075" cy="2686050"/>
          </a:xfrm>
          <a:prstGeom prst="rect">
            <a:avLst/>
          </a:prstGeom>
          <a:noFill/>
          <a:ln w="9525">
            <a:noFill/>
            <a:miter lim="800000"/>
            <a:headEnd/>
            <a:tailEnd/>
          </a:ln>
        </p:spPr>
      </p:pic>
      <p:sp>
        <p:nvSpPr>
          <p:cNvPr id="11"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12" name="Picture 2" descr="C:\Users\New Tech Solutions\Downloads\BIO ALEXIS Logo PNG.png"/>
          <p:cNvPicPr>
            <a:picLocks noChangeAspect="1" noChangeArrowheads="1"/>
          </p:cNvPicPr>
          <p:nvPr/>
        </p:nvPicPr>
        <p:blipFill>
          <a:blip r:embed="rId8" cstate="print"/>
          <a:srcRect/>
          <a:stretch>
            <a:fillRect/>
          </a:stretch>
        </p:blipFill>
        <p:spPr bwMode="auto">
          <a:xfrm>
            <a:off x="152401" y="0"/>
            <a:ext cx="1904999" cy="1367395"/>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7"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pic>
        <p:nvPicPr>
          <p:cNvPr id="8" name="Content Placeholder 3" descr="https://fitnesspell.com/wp-content/uploads/2016/04/Image-vijaysar-tree-Pterocarpus_marsupium_bark-800x416.jpg"/>
          <p:cNvPicPr>
            <a:picLocks noGrp="1"/>
          </p:cNvPicPr>
          <p:nvPr>
            <p:ph idx="1"/>
          </p:nvPr>
        </p:nvPicPr>
        <p:blipFill>
          <a:blip r:embed="rId3"/>
          <a:srcRect/>
          <a:stretch>
            <a:fillRect/>
          </a:stretch>
        </p:blipFill>
        <p:spPr bwMode="auto">
          <a:xfrm>
            <a:off x="228600" y="3429000"/>
            <a:ext cx="5105400" cy="3429000"/>
          </a:xfrm>
          <a:prstGeom prst="rect">
            <a:avLst/>
          </a:prstGeom>
          <a:noFill/>
          <a:ln w="9525">
            <a:noFill/>
            <a:miter lim="800000"/>
            <a:headEnd/>
            <a:tailEnd/>
          </a:ln>
        </p:spPr>
      </p:pic>
      <p:pic>
        <p:nvPicPr>
          <p:cNvPr id="9" name="Picture 8"/>
          <p:cNvPicPr/>
          <p:nvPr/>
        </p:nvPicPr>
        <p:blipFill>
          <a:blip r:embed="rId4"/>
          <a:srcRect/>
          <a:stretch>
            <a:fillRect/>
          </a:stretch>
        </p:blipFill>
        <p:spPr bwMode="auto">
          <a:xfrm>
            <a:off x="5410200" y="3200400"/>
            <a:ext cx="3733800" cy="3657600"/>
          </a:xfrm>
          <a:prstGeom prst="rect">
            <a:avLst/>
          </a:prstGeom>
          <a:noFill/>
          <a:ln w="9525">
            <a:noFill/>
            <a:miter lim="800000"/>
            <a:headEnd/>
            <a:tailEnd/>
          </a:ln>
        </p:spPr>
      </p:pic>
      <p:sp>
        <p:nvSpPr>
          <p:cNvPr id="10" name="Rectangle 9"/>
          <p:cNvSpPr/>
          <p:nvPr/>
        </p:nvSpPr>
        <p:spPr>
          <a:xfrm>
            <a:off x="0" y="1600200"/>
            <a:ext cx="9144000" cy="1631216"/>
          </a:xfrm>
          <a:prstGeom prst="rect">
            <a:avLst/>
          </a:prstGeom>
        </p:spPr>
        <p:txBody>
          <a:bodyPr wrap="square">
            <a:spAutoFit/>
          </a:bodyPr>
          <a:lstStyle/>
          <a:p>
            <a:pPr>
              <a:buNone/>
            </a:pPr>
            <a:r>
              <a:rPr lang="en-US" sz="2000" b="1" dirty="0" smtClean="0">
                <a:solidFill>
                  <a:schemeClr val="accent1">
                    <a:lumMod val="75000"/>
                  </a:schemeClr>
                </a:solidFill>
              </a:rPr>
              <a:t>Indian </a:t>
            </a:r>
            <a:r>
              <a:rPr lang="en-US" sz="2000" b="1" dirty="0" err="1" smtClean="0">
                <a:solidFill>
                  <a:schemeClr val="accent1">
                    <a:lumMod val="75000"/>
                  </a:schemeClr>
                </a:solidFill>
              </a:rPr>
              <a:t>Vijak</a:t>
            </a:r>
            <a:r>
              <a:rPr lang="en-US" sz="2000" b="1" dirty="0" smtClean="0">
                <a:solidFill>
                  <a:schemeClr val="accent1">
                    <a:lumMod val="75000"/>
                  </a:schemeClr>
                </a:solidFill>
              </a:rPr>
              <a:t> - </a:t>
            </a:r>
            <a:r>
              <a:rPr lang="en-US" sz="2000" b="1" dirty="0" err="1" smtClean="0">
                <a:solidFill>
                  <a:schemeClr val="accent1">
                    <a:lumMod val="75000"/>
                  </a:schemeClr>
                </a:solidFill>
              </a:rPr>
              <a:t>Pterocarpus</a:t>
            </a:r>
            <a:r>
              <a:rPr lang="en-US" sz="2000" b="1" dirty="0" smtClean="0">
                <a:solidFill>
                  <a:schemeClr val="accent1">
                    <a:lumMod val="75000"/>
                  </a:schemeClr>
                </a:solidFill>
              </a:rPr>
              <a:t> </a:t>
            </a:r>
            <a:r>
              <a:rPr lang="en-US" sz="2000" b="1" dirty="0" err="1" smtClean="0">
                <a:solidFill>
                  <a:schemeClr val="accent1">
                    <a:lumMod val="75000"/>
                  </a:schemeClr>
                </a:solidFill>
              </a:rPr>
              <a:t>Marsupium</a:t>
            </a:r>
            <a:r>
              <a:rPr lang="en-US" sz="2000" b="1" dirty="0" smtClean="0">
                <a:solidFill>
                  <a:schemeClr val="accent1">
                    <a:lumMod val="75000"/>
                  </a:schemeClr>
                </a:solidFill>
              </a:rPr>
              <a:t>:-</a:t>
            </a:r>
            <a:endParaRPr lang="en-US" sz="2000" dirty="0" smtClean="0">
              <a:solidFill>
                <a:schemeClr val="accent1">
                  <a:lumMod val="75000"/>
                </a:schemeClr>
              </a:solidFill>
            </a:endParaRPr>
          </a:p>
          <a:p>
            <a:pPr>
              <a:buNone/>
            </a:pPr>
            <a:r>
              <a:rPr lang="en-US" sz="2000" dirty="0" smtClean="0">
                <a:solidFill>
                  <a:schemeClr val="accent1">
                    <a:lumMod val="75000"/>
                  </a:schemeClr>
                </a:solidFill>
              </a:rPr>
              <a:t>  It is indigenous to Himalayan region where best species of Indian </a:t>
            </a:r>
            <a:r>
              <a:rPr lang="en-US" sz="2000" dirty="0" err="1" smtClean="0">
                <a:solidFill>
                  <a:schemeClr val="accent1">
                    <a:lumMod val="75000"/>
                  </a:schemeClr>
                </a:solidFill>
              </a:rPr>
              <a:t>Vijak</a:t>
            </a:r>
            <a:r>
              <a:rPr lang="en-US" sz="2000" dirty="0" smtClean="0">
                <a:solidFill>
                  <a:schemeClr val="accent1">
                    <a:lumMod val="75000"/>
                  </a:schemeClr>
                </a:solidFill>
              </a:rPr>
              <a:t> is found and 25 years old plant heart wood is used for diabetes in ancient time thousands years back. In ancient time during Vedic era, Aqueous infusion of this herb potentially used to treat Diabetes</a:t>
            </a:r>
            <a:endParaRPr lang="en-US" sz="2000" dirty="0">
              <a:solidFill>
                <a:schemeClr val="accent1">
                  <a:lumMod val="7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2751522"/>
          </a:xfrm>
          <a:prstGeom prst="rect">
            <a:avLst/>
          </a:prstGeom>
        </p:spPr>
        <p:txBody>
          <a:bodyPr>
            <a:spAutoFit/>
          </a:bodyPr>
          <a:lstStyle/>
          <a:p>
            <a:pPr>
              <a:buNone/>
            </a:pPr>
            <a:r>
              <a:rPr lang="en-US" i="1" u="sng" dirty="0" err="1" smtClean="0">
                <a:solidFill>
                  <a:schemeClr val="accent5">
                    <a:lumMod val="50000"/>
                  </a:schemeClr>
                </a:solidFill>
              </a:rPr>
              <a:t>Amla</a:t>
            </a:r>
            <a:r>
              <a:rPr lang="en-US" i="1" u="sng" dirty="0" smtClean="0">
                <a:solidFill>
                  <a:schemeClr val="accent5">
                    <a:lumMod val="50000"/>
                  </a:schemeClr>
                </a:solidFill>
              </a:rPr>
              <a:t> : </a:t>
            </a:r>
          </a:p>
          <a:p>
            <a:pPr>
              <a:buNone/>
            </a:pPr>
            <a:r>
              <a:rPr lang="en-US" i="1" u="sng" dirty="0" smtClean="0">
                <a:solidFill>
                  <a:schemeClr val="accent5">
                    <a:lumMod val="50000"/>
                  </a:schemeClr>
                </a:solidFill>
              </a:rPr>
              <a:t>Isolated active ingredient </a:t>
            </a:r>
            <a:r>
              <a:rPr lang="en-US" i="1" dirty="0" smtClean="0">
                <a:solidFill>
                  <a:schemeClr val="accent5">
                    <a:lumMod val="50000"/>
                  </a:schemeClr>
                </a:solidFill>
              </a:rPr>
              <a:t>– </a:t>
            </a:r>
            <a:r>
              <a:rPr lang="en-US" i="1" dirty="0" err="1" smtClean="0">
                <a:solidFill>
                  <a:schemeClr val="accent5">
                    <a:lumMod val="50000"/>
                  </a:schemeClr>
                </a:solidFill>
              </a:rPr>
              <a:t>Phyllembin</a:t>
            </a:r>
            <a:endParaRPr lang="en-US" dirty="0" smtClean="0">
              <a:solidFill>
                <a:schemeClr val="accent5">
                  <a:lumMod val="50000"/>
                </a:schemeClr>
              </a:solidFill>
            </a:endParaRPr>
          </a:p>
          <a:p>
            <a:pPr>
              <a:buNone/>
            </a:pPr>
            <a:r>
              <a:rPr lang="en-US" dirty="0" err="1" smtClean="0">
                <a:solidFill>
                  <a:schemeClr val="accent5">
                    <a:lumMod val="50000"/>
                  </a:schemeClr>
                </a:solidFill>
              </a:rPr>
              <a:t>Phyllemblin</a:t>
            </a:r>
            <a:r>
              <a:rPr lang="en-US" dirty="0" smtClean="0">
                <a:solidFill>
                  <a:schemeClr val="accent5">
                    <a:lumMod val="50000"/>
                  </a:schemeClr>
                </a:solidFill>
              </a:rPr>
              <a:t>, one of the major constituents, is an ester by chemical composition. It potentiates the action of adrenaline hormone in the body. </a:t>
            </a:r>
            <a:endParaRPr lang="en-US" dirty="0">
              <a:solidFill>
                <a:schemeClr val="accent5">
                  <a:lumMod val="50000"/>
                </a:schemeClr>
              </a:solidFill>
            </a:endParaRPr>
          </a:p>
        </p:txBody>
      </p:sp>
      <p:pic>
        <p:nvPicPr>
          <p:cNvPr id="5" name="Picture 4" descr="Structural formula of ethyl gallate"/>
          <p:cNvPicPr/>
          <p:nvPr/>
        </p:nvPicPr>
        <p:blipFill>
          <a:blip r:embed="rId2"/>
          <a:srcRect/>
          <a:stretch>
            <a:fillRect/>
          </a:stretch>
        </p:blipFill>
        <p:spPr bwMode="auto">
          <a:xfrm>
            <a:off x="609600" y="5010150"/>
            <a:ext cx="3276600" cy="1847850"/>
          </a:xfrm>
          <a:prstGeom prst="rect">
            <a:avLst/>
          </a:prstGeom>
          <a:noFill/>
          <a:ln w="9525">
            <a:noFill/>
            <a:miter lim="800000"/>
            <a:headEnd/>
            <a:tailEnd/>
          </a:ln>
        </p:spPr>
      </p:pic>
      <p:pic>
        <p:nvPicPr>
          <p:cNvPr id="6" name="Content Placeholder 3" descr="Related image"/>
          <p:cNvPicPr>
            <a:picLocks/>
          </p:cNvPicPr>
          <p:nvPr/>
        </p:nvPicPr>
        <p:blipFill>
          <a:blip r:embed="rId3"/>
          <a:srcRect/>
          <a:stretch>
            <a:fillRect/>
          </a:stretch>
        </p:blipFill>
        <p:spPr bwMode="auto">
          <a:xfrm>
            <a:off x="3657600" y="4267200"/>
            <a:ext cx="5029200" cy="2590800"/>
          </a:xfrm>
          <a:prstGeom prst="rect">
            <a:avLst/>
          </a:prstGeom>
          <a:noFill/>
          <a:ln w="9525">
            <a:noFill/>
            <a:miter lim="800000"/>
            <a:headEnd/>
            <a:tailEnd/>
          </a:ln>
        </p:spPr>
      </p:pic>
      <p:pic>
        <p:nvPicPr>
          <p:cNvPr id="7" name="Picture 2" descr="C:\Users\New Tech Solutions\Downloads\BIO ALEXIS Logo PNG.png"/>
          <p:cNvPicPr>
            <a:picLocks noChangeAspect="1" noChangeArrowheads="1"/>
          </p:cNvPicPr>
          <p:nvPr/>
        </p:nvPicPr>
        <p:blipFill>
          <a:blip r:embed="rId4" cstate="print"/>
          <a:srcRect/>
          <a:stretch>
            <a:fillRect/>
          </a:stretch>
        </p:blipFill>
        <p:spPr bwMode="auto">
          <a:xfrm>
            <a:off x="152401" y="0"/>
            <a:ext cx="1904999" cy="1367395"/>
          </a:xfrm>
          <a:prstGeom prst="rect">
            <a:avLst/>
          </a:prstGeom>
          <a:noFill/>
        </p:spPr>
      </p:pic>
      <p:sp>
        <p:nvSpPr>
          <p:cNvPr id="8" name="Title 1"/>
          <p:cNvSpPr>
            <a:spLocks noGrp="1"/>
          </p:cNvSpPr>
          <p:nvPr>
            <p:ph type="title"/>
          </p:nvPr>
        </p:nvSpPr>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lated image"/>
          <p:cNvPicPr>
            <a:picLocks noGrp="1"/>
          </p:cNvPicPr>
          <p:nvPr>
            <p:ph idx="1"/>
          </p:nvPr>
        </p:nvPicPr>
        <p:blipFill>
          <a:blip r:embed="rId2"/>
          <a:srcRect/>
          <a:stretch>
            <a:fillRect/>
          </a:stretch>
        </p:blipFill>
        <p:spPr bwMode="auto">
          <a:xfrm>
            <a:off x="0" y="1676400"/>
            <a:ext cx="2819400" cy="2209800"/>
          </a:xfrm>
          <a:prstGeom prst="rect">
            <a:avLst/>
          </a:prstGeom>
          <a:noFill/>
          <a:ln w="9525">
            <a:noFill/>
            <a:miter lim="800000"/>
            <a:headEnd/>
            <a:tailEnd/>
          </a:ln>
        </p:spPr>
      </p:pic>
      <p:pic>
        <p:nvPicPr>
          <p:cNvPr id="5" name="Picture 4" descr="Image result for how increase blood flow in penis"/>
          <p:cNvPicPr/>
          <p:nvPr/>
        </p:nvPicPr>
        <p:blipFill>
          <a:blip r:embed="rId3"/>
          <a:srcRect/>
          <a:stretch>
            <a:fillRect/>
          </a:stretch>
        </p:blipFill>
        <p:spPr bwMode="auto">
          <a:xfrm>
            <a:off x="3352800" y="1524000"/>
            <a:ext cx="3124200" cy="2209800"/>
          </a:xfrm>
          <a:prstGeom prst="rect">
            <a:avLst/>
          </a:prstGeom>
          <a:noFill/>
          <a:ln w="9525">
            <a:noFill/>
            <a:miter lim="800000"/>
            <a:headEnd/>
            <a:tailEnd/>
          </a:ln>
        </p:spPr>
      </p:pic>
      <p:pic>
        <p:nvPicPr>
          <p:cNvPr id="6" name="Picture 5" descr="Related image"/>
          <p:cNvPicPr/>
          <p:nvPr/>
        </p:nvPicPr>
        <p:blipFill>
          <a:blip r:embed="rId4"/>
          <a:srcRect/>
          <a:stretch>
            <a:fillRect/>
          </a:stretch>
        </p:blipFill>
        <p:spPr bwMode="auto">
          <a:xfrm>
            <a:off x="0" y="4267200"/>
            <a:ext cx="3048000" cy="1905000"/>
          </a:xfrm>
          <a:prstGeom prst="rect">
            <a:avLst/>
          </a:prstGeom>
          <a:noFill/>
          <a:ln w="9525">
            <a:noFill/>
            <a:miter lim="800000"/>
            <a:headEnd/>
            <a:tailEnd/>
          </a:ln>
        </p:spPr>
      </p:pic>
      <p:pic>
        <p:nvPicPr>
          <p:cNvPr id="7" name="Picture 6" descr="Related image"/>
          <p:cNvPicPr/>
          <p:nvPr/>
        </p:nvPicPr>
        <p:blipFill>
          <a:blip r:embed="rId5"/>
          <a:srcRect/>
          <a:stretch>
            <a:fillRect/>
          </a:stretch>
        </p:blipFill>
        <p:spPr bwMode="auto">
          <a:xfrm>
            <a:off x="3276600" y="3886200"/>
            <a:ext cx="5181600" cy="2209800"/>
          </a:xfrm>
          <a:prstGeom prst="rect">
            <a:avLst/>
          </a:prstGeom>
          <a:noFill/>
          <a:ln w="9525">
            <a:noFill/>
            <a:miter lim="800000"/>
            <a:headEnd/>
            <a:tailEnd/>
          </a:ln>
        </p:spPr>
      </p:pic>
      <p:sp>
        <p:nvSpPr>
          <p:cNvPr id="8" name="Title 1"/>
          <p:cNvSpPr>
            <a:spLocks noGrp="1"/>
          </p:cNvSpPr>
          <p:nvPr>
            <p:ph type="title"/>
          </p:nvPr>
        </p:nvSpPr>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9" name="Picture 2" descr="C:\Users\New Tech Solutions\Downloads\BIO ALEXIS Logo PNG.png"/>
          <p:cNvPicPr>
            <a:picLocks noChangeAspect="1" noChangeArrowheads="1"/>
          </p:cNvPicPr>
          <p:nvPr/>
        </p:nvPicPr>
        <p:blipFill>
          <a:blip r:embed="rId6" cstate="print"/>
          <a:srcRect/>
          <a:stretch>
            <a:fillRect/>
          </a:stretch>
        </p:blipFill>
        <p:spPr bwMode="auto">
          <a:xfrm>
            <a:off x="152401" y="0"/>
            <a:ext cx="1904999" cy="1367395"/>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chemeClr val="accent1">
              <a:lumMod val="20000"/>
              <a:lumOff val="80000"/>
            </a:schemeClr>
          </a:solidFill>
          <a:ln>
            <a:solidFill>
              <a:srgbClr val="FF0000"/>
            </a:solidFill>
          </a:ln>
        </p:spPr>
        <p:txBody>
          <a:bodyPr>
            <a:normAutofit/>
          </a:bodyPr>
          <a:lstStyle/>
          <a:p>
            <a:r>
              <a:rPr lang="en-US" dirty="0" smtClean="0"/>
              <a:t>Alexis DIBO- Special Diet for diabetes </a:t>
            </a:r>
            <a:endParaRPr lang="en-US" dirty="0"/>
          </a:p>
        </p:txBody>
      </p:sp>
      <p:pic>
        <p:nvPicPr>
          <p:cNvPr id="5" name="Picture 2" descr="C:\Users\New Tech Solutions\Downloads\WhatsApp Image 2022-01-14 at 11.20.38 PM.jpeg"/>
          <p:cNvPicPr>
            <a:picLocks noChangeAspect="1" noChangeArrowheads="1"/>
          </p:cNvPicPr>
          <p:nvPr/>
        </p:nvPicPr>
        <p:blipFill>
          <a:blip r:embed="rId2"/>
          <a:srcRect/>
          <a:stretch>
            <a:fillRect/>
          </a:stretch>
        </p:blipFill>
        <p:spPr bwMode="auto">
          <a:xfrm>
            <a:off x="0" y="1828800"/>
            <a:ext cx="3206115" cy="5029200"/>
          </a:xfrm>
          <a:prstGeom prst="rect">
            <a:avLst/>
          </a:prstGeom>
          <a:noFill/>
        </p:spPr>
      </p:pic>
      <p:pic>
        <p:nvPicPr>
          <p:cNvPr id="6" name="Picture 5" descr="Breaking bad habits and living a healthy lifestyle can reverse diabetes |  Health - Hindustan Times"/>
          <p:cNvPicPr/>
          <p:nvPr/>
        </p:nvPicPr>
        <p:blipFill>
          <a:blip r:embed="rId3"/>
          <a:srcRect/>
          <a:stretch>
            <a:fillRect/>
          </a:stretch>
        </p:blipFill>
        <p:spPr bwMode="auto">
          <a:xfrm>
            <a:off x="3052762" y="2289572"/>
            <a:ext cx="6091238" cy="456842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153400" cy="4525963"/>
          </a:xfrm>
        </p:spPr>
        <p:txBody>
          <a:bodyPr/>
          <a:lstStyle/>
          <a:p>
            <a:pPr>
              <a:buNone/>
            </a:pPr>
            <a:r>
              <a:rPr lang="en-US" b="1" i="1" dirty="0" smtClean="0">
                <a:solidFill>
                  <a:schemeClr val="accent5">
                    <a:lumMod val="75000"/>
                  </a:schemeClr>
                </a:solidFill>
              </a:rPr>
              <a:t>    Diabetes</a:t>
            </a:r>
            <a:r>
              <a:rPr lang="en-US" dirty="0" smtClean="0">
                <a:solidFill>
                  <a:schemeClr val="accent5">
                    <a:lumMod val="75000"/>
                  </a:schemeClr>
                </a:solidFill>
              </a:rPr>
              <a:t> is a disease that occurs,</a:t>
            </a:r>
          </a:p>
          <a:p>
            <a:pPr>
              <a:buNone/>
            </a:pPr>
            <a:r>
              <a:rPr lang="en-US" dirty="0" smtClean="0">
                <a:solidFill>
                  <a:schemeClr val="accent5">
                    <a:lumMod val="75000"/>
                  </a:schemeClr>
                </a:solidFill>
              </a:rPr>
              <a:t>    when the body doesn’t produce any or enough </a:t>
            </a:r>
            <a:r>
              <a:rPr lang="en-US" b="1" dirty="0" smtClean="0">
                <a:solidFill>
                  <a:schemeClr val="accent5">
                    <a:lumMod val="75000"/>
                  </a:schemeClr>
                </a:solidFill>
              </a:rPr>
              <a:t>insulin</a:t>
            </a:r>
            <a:r>
              <a:rPr lang="en-US" dirty="0" smtClean="0">
                <a:solidFill>
                  <a:schemeClr val="accent5">
                    <a:lumMod val="75000"/>
                  </a:schemeClr>
                </a:solidFill>
              </a:rPr>
              <a:t>, lead to an excess of blood sugar label.</a:t>
            </a:r>
          </a:p>
        </p:txBody>
      </p:sp>
      <p:sp>
        <p:nvSpPr>
          <p:cNvPr id="4"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5"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pic>
        <p:nvPicPr>
          <p:cNvPr id="12290" name="Picture 2" descr="7 Common Side Effects of Diabetes"/>
          <p:cNvPicPr>
            <a:picLocks noChangeAspect="1" noChangeArrowheads="1"/>
          </p:cNvPicPr>
          <p:nvPr/>
        </p:nvPicPr>
        <p:blipFill>
          <a:blip r:embed="rId3"/>
          <a:srcRect/>
          <a:stretch>
            <a:fillRect/>
          </a:stretch>
        </p:blipFill>
        <p:spPr bwMode="auto">
          <a:xfrm>
            <a:off x="3276600" y="3598333"/>
            <a:ext cx="5867400" cy="3259667"/>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hi-IN" dirty="0" smtClean="0"/>
              <a:t>डायबिटीज आहार</a:t>
            </a:r>
            <a:r>
              <a:rPr lang="en-US" dirty="0" smtClean="0"/>
              <a:t/>
            </a:r>
            <a:br>
              <a:rPr lang="en-US" dirty="0" smtClean="0"/>
            </a:br>
            <a:endParaRPr lang="en-US" dirty="0"/>
          </a:p>
        </p:txBody>
      </p:sp>
      <p:sp>
        <p:nvSpPr>
          <p:cNvPr id="3" name="Content Placeholder 2"/>
          <p:cNvSpPr>
            <a:spLocks noGrp="1"/>
          </p:cNvSpPr>
          <p:nvPr>
            <p:ph idx="1"/>
          </p:nvPr>
        </p:nvSpPr>
        <p:spPr>
          <a:xfrm>
            <a:off x="457200" y="1066800"/>
            <a:ext cx="7924800" cy="3429001"/>
          </a:xfrm>
        </p:spPr>
        <p:txBody>
          <a:bodyPr>
            <a:normAutofit/>
          </a:bodyPr>
          <a:lstStyle/>
          <a:p>
            <a:r>
              <a:rPr lang="hi-IN" dirty="0" smtClean="0"/>
              <a:t>डायबिटीज में आहार का बड़ा ही महत्व है, क्या खायँ क्या नही यह जान लेना बहुत है जरूरी है।</a:t>
            </a:r>
          </a:p>
          <a:p>
            <a:r>
              <a:rPr lang="hi-IN" dirty="0" smtClean="0"/>
              <a:t>1. सर्वप्रथम भोजन की मात्रा कम करें। </a:t>
            </a:r>
            <a:br>
              <a:rPr lang="hi-IN" dirty="0" smtClean="0"/>
            </a:br>
            <a:endParaRPr lang="en-US" dirty="0"/>
          </a:p>
        </p:txBody>
      </p:sp>
      <p:pic>
        <p:nvPicPr>
          <p:cNvPr id="4" name="Picture 3" descr="Can Eating Less Help You Live Longer? • Cathe Friedrich"/>
          <p:cNvPicPr/>
          <p:nvPr/>
        </p:nvPicPr>
        <p:blipFill>
          <a:blip r:embed="rId2"/>
          <a:srcRect/>
          <a:stretch>
            <a:fillRect/>
          </a:stretch>
        </p:blipFill>
        <p:spPr bwMode="auto">
          <a:xfrm>
            <a:off x="762000" y="3200400"/>
            <a:ext cx="6858001" cy="36576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i-IN" sz="3600" dirty="0" smtClean="0"/>
              <a:t>सुबह उठ कर 1 से 2 गिलास पानी पियें।</a:t>
            </a:r>
            <a:endParaRPr lang="en-US" sz="3600" dirty="0"/>
          </a:p>
        </p:txBody>
      </p:sp>
      <p:pic>
        <p:nvPicPr>
          <p:cNvPr id="4" name="Content Placeholder 3" descr="5 Signs of Dehydration, Ways to Stay Cool &amp; Hydrating Foods | FRHC"/>
          <p:cNvPicPr>
            <a:picLocks noGrp="1"/>
          </p:cNvPicPr>
          <p:nvPr>
            <p:ph idx="1"/>
          </p:nvPr>
        </p:nvPicPr>
        <p:blipFill>
          <a:blip r:embed="rId2"/>
          <a:srcRect/>
          <a:stretch>
            <a:fillRect/>
          </a:stretch>
        </p:blipFill>
        <p:spPr bwMode="auto">
          <a:xfrm>
            <a:off x="1219200" y="2057400"/>
            <a:ext cx="7696200" cy="48006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hi-IN" sz="3600" dirty="0" smtClean="0"/>
              <a:t>खाली पेट 5</a:t>
            </a:r>
            <a:r>
              <a:rPr lang="en-US" sz="3600" dirty="0" smtClean="0"/>
              <a:t> - 10</a:t>
            </a:r>
            <a:r>
              <a:rPr lang="hi-IN" sz="3600" dirty="0" smtClean="0"/>
              <a:t> भीगे बादाम खूब चबा कर खाएं</a:t>
            </a:r>
            <a:r>
              <a:rPr lang="en-US" dirty="0" smtClean="0"/>
              <a:t/>
            </a:r>
            <a:br>
              <a:rPr lang="en-US" dirty="0" smtClean="0"/>
            </a:b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hi-IN" dirty="0" smtClean="0"/>
          </a:p>
          <a:p>
            <a:pPr>
              <a:buNone/>
            </a:pPr>
            <a:endParaRPr lang="en-US" dirty="0"/>
          </a:p>
        </p:txBody>
      </p:sp>
      <p:pic>
        <p:nvPicPr>
          <p:cNvPr id="4" name="Picture 3" descr="Soaked Almonds Are Great For Your Health! Start Adding Them To Your Diet Now"/>
          <p:cNvPicPr/>
          <p:nvPr/>
        </p:nvPicPr>
        <p:blipFill>
          <a:blip r:embed="rId2"/>
          <a:srcRect/>
          <a:stretch>
            <a:fillRect/>
          </a:stretch>
        </p:blipFill>
        <p:spPr bwMode="auto">
          <a:xfrm>
            <a:off x="0" y="2362201"/>
            <a:ext cx="6477000" cy="44958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नास्ते में </a:t>
            </a:r>
            <a:r>
              <a:rPr lang="en-US" dirty="0" err="1" smtClean="0"/>
              <a:t>Chloro</a:t>
            </a:r>
            <a:r>
              <a:rPr lang="en-US" dirty="0" smtClean="0"/>
              <a:t> Alexis</a:t>
            </a:r>
            <a:r>
              <a:rPr lang="hi-IN" dirty="0" smtClean="0"/>
              <a:t> </a:t>
            </a:r>
            <a:r>
              <a:rPr lang="hi-IN" dirty="0" smtClean="0"/>
              <a:t>लें।</a:t>
            </a:r>
            <a:endParaRPr lang="en-US" dirty="0"/>
          </a:p>
        </p:txBody>
      </p:sp>
      <p:pic>
        <p:nvPicPr>
          <p:cNvPr id="5" name="Picture 4" descr="spinach royalty-free vegetable superfood silhouette"/>
          <p:cNvPicPr/>
          <p:nvPr/>
        </p:nvPicPr>
        <p:blipFill>
          <a:blip r:embed="rId2"/>
          <a:srcRect/>
          <a:stretch>
            <a:fillRect/>
          </a:stretch>
        </p:blipFill>
        <p:spPr bwMode="auto">
          <a:xfrm>
            <a:off x="0" y="1219200"/>
            <a:ext cx="9144000" cy="4953000"/>
          </a:xfrm>
          <a:prstGeom prst="rect">
            <a:avLst/>
          </a:prstGeom>
          <a:noFill/>
          <a:ln w="9525">
            <a:noFill/>
            <a:miter lim="800000"/>
            <a:headEnd/>
            <a:tailEnd/>
          </a:ln>
        </p:spPr>
      </p:pic>
      <p:pic>
        <p:nvPicPr>
          <p:cNvPr id="4" name="Picture 3" descr="C:\Users\New Tech Solutions\Downloads\IMG-20220913-WA0015 (1).jpg"/>
          <p:cNvPicPr>
            <a:picLocks noGrp="1" noChangeAspect="1" noChangeArrowheads="1"/>
          </p:cNvPicPr>
          <p:nvPr>
            <p:ph idx="1"/>
          </p:nvPr>
        </p:nvPicPr>
        <p:blipFill>
          <a:blip r:embed="rId3" cstate="print"/>
          <a:srcRect/>
          <a:stretch>
            <a:fillRect/>
          </a:stretch>
        </p:blipFill>
        <p:spPr bwMode="auto">
          <a:xfrm>
            <a:off x="0" y="4014609"/>
            <a:ext cx="4648200" cy="2843391"/>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EST Green Juice Recipe - Downshiftology"/>
          <p:cNvPicPr>
            <a:picLocks noGrp="1"/>
          </p:cNvPicPr>
          <p:nvPr>
            <p:ph idx="1"/>
          </p:nvPr>
        </p:nvPicPr>
        <p:blipFill>
          <a:blip r:embed="rId2"/>
          <a:srcRect/>
          <a:stretch>
            <a:fillRect/>
          </a:stretch>
        </p:blipFill>
        <p:spPr bwMode="auto">
          <a:xfrm>
            <a:off x="2819400" y="3048000"/>
            <a:ext cx="6324600" cy="3810000"/>
          </a:xfrm>
          <a:prstGeom prst="rect">
            <a:avLst/>
          </a:prstGeom>
          <a:noFill/>
          <a:ln w="9525">
            <a:noFill/>
            <a:miter lim="800000"/>
            <a:headEnd/>
            <a:tailEnd/>
          </a:ln>
        </p:spPr>
      </p:pic>
      <p:sp>
        <p:nvSpPr>
          <p:cNvPr id="7" name="Rectangle 6"/>
          <p:cNvSpPr/>
          <p:nvPr/>
        </p:nvSpPr>
        <p:spPr>
          <a:xfrm>
            <a:off x="228600" y="152400"/>
            <a:ext cx="8534400" cy="2677656"/>
          </a:xfrm>
          <a:prstGeom prst="rect">
            <a:avLst/>
          </a:prstGeom>
        </p:spPr>
        <p:txBody>
          <a:bodyPr wrap="square">
            <a:spAutoFit/>
          </a:bodyPr>
          <a:lstStyle/>
          <a:p>
            <a:r>
              <a:rPr lang="hi-IN" sz="2800" dirty="0" smtClean="0">
                <a:solidFill>
                  <a:srgbClr val="00B050"/>
                </a:solidFill>
              </a:rPr>
              <a:t>5 पत्ते पालक , 5 पत्ते कृष्ण तुलशी, 10 पत्ते कड़ीपत्ता, थोड़ा सा पुदीना, एवं कम मीठा फल जैसे सेब, अमरूद, अनार या अनासपाती ले, </a:t>
            </a:r>
            <a:endParaRPr lang="en-US" sz="2800" dirty="0" smtClean="0">
              <a:solidFill>
                <a:srgbClr val="00B050"/>
              </a:solidFill>
            </a:endParaRPr>
          </a:p>
          <a:p>
            <a:endParaRPr lang="hi-IN" sz="2800" dirty="0" smtClean="0">
              <a:solidFill>
                <a:srgbClr val="00B050"/>
              </a:solidFill>
            </a:endParaRPr>
          </a:p>
          <a:p>
            <a:r>
              <a:rPr lang="hi-IN" sz="2800" dirty="0" smtClean="0">
                <a:solidFill>
                  <a:srgbClr val="00B050"/>
                </a:solidFill>
              </a:rPr>
              <a:t>पहले अच्छी तरह से इन सबको धोयें, एक गिलास पानी मिक्सर में डाल कर जूस बनाये।</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endParaRPr lang="en-US" dirty="0" smtClean="0"/>
          </a:p>
          <a:p>
            <a:r>
              <a:rPr lang="hi-IN" dirty="0" smtClean="0">
                <a:solidFill>
                  <a:srgbClr val="00B050"/>
                </a:solidFill>
              </a:rPr>
              <a:t>ऊपर से आधे नींबू का रस डालें, थोड़ा सा दालचीनी पाउडर, काली मिर्च का पावडर, सेंदा नमक एवं 2 चुटकी हल्दी पाउडर डालकर बिना छाने गाढा जूस पियें। </a:t>
            </a:r>
            <a:endParaRPr lang="en-US" dirty="0" smtClean="0">
              <a:solidFill>
                <a:srgbClr val="00B050"/>
              </a:solidFill>
            </a:endParaRPr>
          </a:p>
          <a:p>
            <a:pPr>
              <a:buNone/>
            </a:pPr>
            <a:endParaRPr lang="hi-IN" dirty="0" smtClean="0"/>
          </a:p>
          <a:p>
            <a:endParaRPr lang="en-US" dirty="0"/>
          </a:p>
        </p:txBody>
      </p:sp>
      <p:pic>
        <p:nvPicPr>
          <p:cNvPr id="4" name="Picture 3" descr="Dry Fruit Hub Cinnamon Sticks 400gm dalchini Pipe ,Ceylon Cinnamon ,dalchini  Cinnamon Bark,Whole Cassia (Cinnamon -400gm) : Amazon.in: Grocery &amp; Gourmet  Foods"/>
          <p:cNvPicPr/>
          <p:nvPr/>
        </p:nvPicPr>
        <p:blipFill>
          <a:blip r:embed="rId2"/>
          <a:srcRect/>
          <a:stretch>
            <a:fillRect/>
          </a:stretch>
        </p:blipFill>
        <p:spPr bwMode="auto">
          <a:xfrm>
            <a:off x="5791200" y="2209800"/>
            <a:ext cx="3124200" cy="2702433"/>
          </a:xfrm>
          <a:prstGeom prst="rect">
            <a:avLst/>
          </a:prstGeom>
          <a:noFill/>
          <a:ln w="9525">
            <a:noFill/>
            <a:miter lim="800000"/>
            <a:headEnd/>
            <a:tailEnd/>
          </a:ln>
        </p:spPr>
      </p:pic>
      <p:pic>
        <p:nvPicPr>
          <p:cNvPr id="5" name="Picture 4" descr="942,649 Lemon Stock Photos, Pictures &amp; Royalty-Free Images - iStock"/>
          <p:cNvPicPr/>
          <p:nvPr/>
        </p:nvPicPr>
        <p:blipFill>
          <a:blip r:embed="rId3"/>
          <a:srcRect/>
          <a:stretch>
            <a:fillRect/>
          </a:stretch>
        </p:blipFill>
        <p:spPr bwMode="auto">
          <a:xfrm>
            <a:off x="685800" y="3810000"/>
            <a:ext cx="2295525" cy="2295525"/>
          </a:xfrm>
          <a:prstGeom prst="rect">
            <a:avLst/>
          </a:prstGeom>
          <a:noFill/>
          <a:ln w="9525">
            <a:noFill/>
            <a:miter lim="800000"/>
            <a:headEnd/>
            <a:tailEnd/>
          </a:ln>
        </p:spPr>
      </p:pic>
      <p:pic>
        <p:nvPicPr>
          <p:cNvPr id="6" name="Picture 5" descr="The Grocery Cart Pink Himalayan Rock Salt (1800 Grams) : Amazon.in: Grocery  &amp; Gourmet Foods"/>
          <p:cNvPicPr/>
          <p:nvPr/>
        </p:nvPicPr>
        <p:blipFill>
          <a:blip r:embed="rId4"/>
          <a:srcRect/>
          <a:stretch>
            <a:fillRect/>
          </a:stretch>
        </p:blipFill>
        <p:spPr bwMode="auto">
          <a:xfrm>
            <a:off x="6553200" y="4724400"/>
            <a:ext cx="2590801" cy="2133601"/>
          </a:xfrm>
          <a:prstGeom prst="rect">
            <a:avLst/>
          </a:prstGeom>
          <a:noFill/>
          <a:ln w="9525">
            <a:noFill/>
            <a:miter lim="800000"/>
            <a:headEnd/>
            <a:tailEnd/>
          </a:ln>
        </p:spPr>
      </p:pic>
      <p:pic>
        <p:nvPicPr>
          <p:cNvPr id="8" name="Picture 7" descr="LJL Traders Black Pepper (Kali Mirch) Whole - 100gm : Amazon.in: Grocery &amp;  Gourmet Foods"/>
          <p:cNvPicPr/>
          <p:nvPr/>
        </p:nvPicPr>
        <p:blipFill>
          <a:blip r:embed="rId5"/>
          <a:srcRect/>
          <a:stretch>
            <a:fillRect/>
          </a:stretch>
        </p:blipFill>
        <p:spPr bwMode="auto">
          <a:xfrm>
            <a:off x="3276600" y="4724400"/>
            <a:ext cx="2661557" cy="2133601"/>
          </a:xfrm>
          <a:prstGeom prst="rect">
            <a:avLst/>
          </a:prstGeom>
          <a:noFill/>
          <a:ln w="9525">
            <a:noFill/>
            <a:miter lim="800000"/>
            <a:headEnd/>
            <a:tailEnd/>
          </a:ln>
        </p:spPr>
      </p:pic>
      <p:pic>
        <p:nvPicPr>
          <p:cNvPr id="9" name="Picture 8" descr="Turmeric Powder in White Bowl with Rhizome Sliced Stock Photo - Image of  indian, white: 217858258"/>
          <p:cNvPicPr/>
          <p:nvPr/>
        </p:nvPicPr>
        <p:blipFill>
          <a:blip r:embed="rId6"/>
          <a:srcRect/>
          <a:stretch>
            <a:fillRect/>
          </a:stretch>
        </p:blipFill>
        <p:spPr bwMode="auto">
          <a:xfrm>
            <a:off x="2362200" y="2286000"/>
            <a:ext cx="3162300" cy="2106883"/>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95400"/>
          </a:xfrm>
        </p:spPr>
        <p:txBody>
          <a:bodyPr>
            <a:normAutofit fontScale="90000"/>
          </a:bodyPr>
          <a:lstStyle/>
          <a:p>
            <a:r>
              <a:rPr lang="hi-IN" sz="3100" dirty="0" smtClean="0">
                <a:solidFill>
                  <a:srgbClr val="00B050"/>
                </a:solidFill>
              </a:rPr>
              <a:t>इसके अलावा नास्ते में आप मूँग दाल का चीला , अंकुरित दालें या ताजे फल खायें।</a:t>
            </a:r>
            <a:r>
              <a:rPr lang="hi-IN" dirty="0" smtClean="0"/>
              <a:t> </a:t>
            </a:r>
            <a:br>
              <a:rPr lang="hi-IN" dirty="0" smtClean="0"/>
            </a:br>
            <a:endParaRPr lang="en-US" dirty="0"/>
          </a:p>
        </p:txBody>
      </p:sp>
      <p:pic>
        <p:nvPicPr>
          <p:cNvPr id="4" name="Content Placeholder 3" descr="8,201 Bean Sprout Salad Stock Photos, Pictures &amp; Royalty-Free Images -  iStock"/>
          <p:cNvPicPr>
            <a:picLocks noGrp="1"/>
          </p:cNvPicPr>
          <p:nvPr>
            <p:ph idx="1"/>
          </p:nvPr>
        </p:nvPicPr>
        <p:blipFill>
          <a:blip r:embed="rId2"/>
          <a:srcRect/>
          <a:stretch>
            <a:fillRect/>
          </a:stretch>
        </p:blipFill>
        <p:spPr bwMode="auto">
          <a:xfrm>
            <a:off x="0" y="1295400"/>
            <a:ext cx="4648200" cy="5562600"/>
          </a:xfrm>
          <a:prstGeom prst="rect">
            <a:avLst/>
          </a:prstGeom>
          <a:noFill/>
          <a:ln w="9525">
            <a:noFill/>
            <a:miter lim="800000"/>
            <a:headEnd/>
            <a:tailEnd/>
          </a:ln>
        </p:spPr>
      </p:pic>
      <p:pic>
        <p:nvPicPr>
          <p:cNvPr id="5" name="Picture 4" descr="C:\Users\New Tech Solutions\Downloads\20211229_095831-removebg-preview (1) (2).png"/>
          <p:cNvPicPr/>
          <p:nvPr/>
        </p:nvPicPr>
        <p:blipFill>
          <a:blip r:embed="rId3"/>
          <a:srcRect/>
          <a:stretch>
            <a:fillRect/>
          </a:stretch>
        </p:blipFill>
        <p:spPr bwMode="auto">
          <a:xfrm>
            <a:off x="4991100" y="914400"/>
            <a:ext cx="3543300" cy="59436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295400"/>
          </a:xfrm>
        </p:spPr>
        <p:txBody>
          <a:bodyPr>
            <a:normAutofit fontScale="90000"/>
          </a:bodyPr>
          <a:lstStyle/>
          <a:p>
            <a:r>
              <a:rPr lang="hi-IN" sz="3600" dirty="0" smtClean="0">
                <a:solidFill>
                  <a:srgbClr val="00B050"/>
                </a:solidFill>
              </a:rPr>
              <a:t>नास्ते में कभी भी आलू , चावल</a:t>
            </a:r>
            <a:r>
              <a:rPr lang="en-US" sz="3600" dirty="0" smtClean="0">
                <a:solidFill>
                  <a:srgbClr val="00B050"/>
                </a:solidFill>
              </a:rPr>
              <a:t>,</a:t>
            </a:r>
            <a:r>
              <a:rPr lang="hi-IN" sz="3600" dirty="0" smtClean="0">
                <a:solidFill>
                  <a:srgbClr val="00B050"/>
                </a:solidFill>
              </a:rPr>
              <a:t> मैदा न खायें।</a:t>
            </a:r>
            <a:r>
              <a:rPr lang="en-US" sz="3600" dirty="0" smtClean="0">
                <a:solidFill>
                  <a:srgbClr val="00B050"/>
                </a:solidFill>
              </a:rPr>
              <a:t/>
            </a:r>
            <a:br>
              <a:rPr lang="en-US" sz="3600" dirty="0" smtClean="0">
                <a:solidFill>
                  <a:srgbClr val="00B050"/>
                </a:solidFill>
              </a:rPr>
            </a:br>
            <a:r>
              <a:rPr lang="en-US" sz="3600" dirty="0" smtClean="0">
                <a:solidFill>
                  <a:srgbClr val="FF0000"/>
                </a:solidFill>
              </a:rPr>
              <a:t>No Carbohydrates in breakfast </a:t>
            </a:r>
            <a:r>
              <a:rPr lang="hi-IN" dirty="0" smtClean="0"/>
              <a:t/>
            </a:r>
            <a:br>
              <a:rPr lang="hi-IN" dirty="0" smtClean="0"/>
            </a:br>
            <a:endParaRPr lang="en-US" dirty="0"/>
          </a:p>
        </p:txBody>
      </p:sp>
      <p:pic>
        <p:nvPicPr>
          <p:cNvPr id="4" name="Content Placeholder 3" descr="Are You Eating Enough Carbs? Watch Out For These Signs Of Carbohydrate  Deficiency"/>
          <p:cNvPicPr>
            <a:picLocks noGrp="1"/>
          </p:cNvPicPr>
          <p:nvPr>
            <p:ph idx="1"/>
          </p:nvPr>
        </p:nvPicPr>
        <p:blipFill>
          <a:blip r:embed="rId2"/>
          <a:srcRect/>
          <a:stretch>
            <a:fillRect/>
          </a:stretch>
        </p:blipFill>
        <p:spPr bwMode="auto">
          <a:xfrm>
            <a:off x="1219200" y="2286001"/>
            <a:ext cx="6629400" cy="45720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hi-IN" dirty="0" smtClean="0"/>
              <a:t>दोपहर का भोजन:</a:t>
            </a:r>
            <a:br>
              <a:rPr lang="hi-IN" dirty="0" smtClean="0"/>
            </a:br>
            <a:endParaRPr lang="en-US" dirty="0"/>
          </a:p>
        </p:txBody>
      </p:sp>
      <p:sp>
        <p:nvSpPr>
          <p:cNvPr id="3" name="Content Placeholder 2"/>
          <p:cNvSpPr>
            <a:spLocks noGrp="1"/>
          </p:cNvSpPr>
          <p:nvPr>
            <p:ph idx="1"/>
          </p:nvPr>
        </p:nvSpPr>
        <p:spPr/>
        <p:txBody>
          <a:bodyPr>
            <a:normAutofit/>
          </a:bodyPr>
          <a:lstStyle/>
          <a:p>
            <a:pPr>
              <a:buNone/>
            </a:pPr>
            <a:r>
              <a:rPr lang="en-US" dirty="0" smtClean="0"/>
              <a:t>           </a:t>
            </a:r>
            <a:r>
              <a:rPr lang="hi-IN" dirty="0" smtClean="0">
                <a:solidFill>
                  <a:srgbClr val="00B050"/>
                </a:solidFill>
              </a:rPr>
              <a:t>भोजन की शुरुआत सलाद से करें</a:t>
            </a:r>
            <a:endParaRPr lang="en-US" dirty="0" smtClean="0">
              <a:solidFill>
                <a:srgbClr val="00B050"/>
              </a:solidFill>
            </a:endParaRPr>
          </a:p>
          <a:p>
            <a:pPr>
              <a:buNone/>
            </a:pPr>
            <a:endParaRPr lang="hi-IN" dirty="0" smtClean="0"/>
          </a:p>
          <a:p>
            <a:endParaRPr lang="en-US" dirty="0"/>
          </a:p>
        </p:txBody>
      </p:sp>
      <p:pic>
        <p:nvPicPr>
          <p:cNvPr id="5" name="Picture 4" descr="Oil in salads may boost its nutritional benefits | Sambad English"/>
          <p:cNvPicPr/>
          <p:nvPr/>
        </p:nvPicPr>
        <p:blipFill>
          <a:blip r:embed="rId2"/>
          <a:srcRect/>
          <a:stretch>
            <a:fillRect/>
          </a:stretch>
        </p:blipFill>
        <p:spPr bwMode="auto">
          <a:xfrm>
            <a:off x="3328987" y="2509837"/>
            <a:ext cx="4900613" cy="4348163"/>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fontScale="90000"/>
          </a:bodyPr>
          <a:lstStyle/>
          <a:p>
            <a:r>
              <a:rPr lang="hi-IN" sz="3600" dirty="0" smtClean="0">
                <a:solidFill>
                  <a:srgbClr val="00B050"/>
                </a:solidFill>
              </a:rPr>
              <a:t>जितनी मात्रा मे चपाती या रोटी खाते है </a:t>
            </a:r>
            <a:r>
              <a:rPr lang="en-US" sz="3600" dirty="0" smtClean="0">
                <a:solidFill>
                  <a:srgbClr val="00B050"/>
                </a:solidFill>
              </a:rPr>
              <a:t/>
            </a:r>
            <a:br>
              <a:rPr lang="en-US" sz="3600" dirty="0" smtClean="0">
                <a:solidFill>
                  <a:srgbClr val="00B050"/>
                </a:solidFill>
              </a:rPr>
            </a:br>
            <a:r>
              <a:rPr lang="hi-IN" sz="3600" dirty="0" smtClean="0">
                <a:solidFill>
                  <a:srgbClr val="00B050"/>
                </a:solidFill>
              </a:rPr>
              <a:t>उतनी ही मात्रा में </a:t>
            </a:r>
            <a:r>
              <a:rPr lang="en-US" sz="3600" dirty="0" err="1" smtClean="0">
                <a:solidFill>
                  <a:srgbClr val="00B050"/>
                </a:solidFill>
              </a:rPr>
              <a:t>Daal</a:t>
            </a:r>
            <a:r>
              <a:rPr lang="hi-IN" sz="3600" dirty="0" smtClean="0">
                <a:solidFill>
                  <a:srgbClr val="00B050"/>
                </a:solidFill>
              </a:rPr>
              <a:t> </a:t>
            </a:r>
            <a:r>
              <a:rPr lang="hi-IN" sz="3600" dirty="0" smtClean="0">
                <a:solidFill>
                  <a:srgbClr val="00B050"/>
                </a:solidFill>
              </a:rPr>
              <a:t>सब्जी खाये।</a:t>
            </a:r>
            <a:r>
              <a:rPr lang="hi-IN" dirty="0" smtClean="0"/>
              <a:t> </a:t>
            </a:r>
            <a:br>
              <a:rPr lang="hi-IN" dirty="0" smtClean="0"/>
            </a:br>
            <a:endParaRPr lang="en-US" dirty="0"/>
          </a:p>
        </p:txBody>
      </p:sp>
      <p:pic>
        <p:nvPicPr>
          <p:cNvPr id="4" name="Content Placeholder 3" descr="Indian Roti and Green Bean Sabzi on White Background Stock Image - Image of  atta, cooking: 31480533"/>
          <p:cNvPicPr>
            <a:picLocks noGrp="1"/>
          </p:cNvPicPr>
          <p:nvPr>
            <p:ph idx="1"/>
          </p:nvPr>
        </p:nvPicPr>
        <p:blipFill>
          <a:blip r:embed="rId2"/>
          <a:srcRect/>
          <a:stretch>
            <a:fillRect/>
          </a:stretch>
        </p:blipFill>
        <p:spPr bwMode="auto">
          <a:xfrm>
            <a:off x="1981200" y="1828800"/>
            <a:ext cx="5334000" cy="50292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4419600" cy="4525963"/>
          </a:xfrm>
        </p:spPr>
        <p:txBody>
          <a:bodyPr/>
          <a:lstStyle/>
          <a:p>
            <a:pPr>
              <a:buNone/>
            </a:pPr>
            <a:r>
              <a:rPr lang="en-US" b="1" dirty="0" smtClean="0">
                <a:solidFill>
                  <a:srgbClr val="FF0000"/>
                </a:solidFill>
              </a:rPr>
              <a:t>     What is Insulin ?</a:t>
            </a:r>
          </a:p>
          <a:p>
            <a:pPr>
              <a:buNone/>
            </a:pPr>
            <a:r>
              <a:rPr lang="en-US" b="1" i="1" dirty="0" smtClean="0">
                <a:solidFill>
                  <a:srgbClr val="00B0F0"/>
                </a:solidFill>
              </a:rPr>
              <a:t>     </a:t>
            </a:r>
            <a:r>
              <a:rPr lang="en-US" b="1" i="1" dirty="0" smtClean="0">
                <a:solidFill>
                  <a:schemeClr val="accent5">
                    <a:lumMod val="75000"/>
                  </a:schemeClr>
                </a:solidFill>
              </a:rPr>
              <a:t>Insulin</a:t>
            </a:r>
            <a:r>
              <a:rPr lang="en-US" dirty="0" smtClean="0">
                <a:solidFill>
                  <a:schemeClr val="accent5">
                    <a:lumMod val="75000"/>
                  </a:schemeClr>
                </a:solidFill>
              </a:rPr>
              <a:t> is a naturally occurring hormone secreted by the pancreas, it act like a key to allow entry of glucose in to cell for production of energy</a:t>
            </a:r>
            <a:endParaRPr lang="en-US" dirty="0">
              <a:solidFill>
                <a:schemeClr val="accent5">
                  <a:lumMod val="75000"/>
                </a:schemeClr>
              </a:solidFill>
            </a:endParaRPr>
          </a:p>
        </p:txBody>
      </p:sp>
      <p:sp>
        <p:nvSpPr>
          <p:cNvPr id="4"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5"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pic>
        <p:nvPicPr>
          <p:cNvPr id="11266" name="Picture 2" descr="Measuring Pancreatic Insulin | Michigan Health Lab"/>
          <p:cNvPicPr>
            <a:picLocks noChangeAspect="1" noChangeArrowheads="1"/>
          </p:cNvPicPr>
          <p:nvPr/>
        </p:nvPicPr>
        <p:blipFill>
          <a:blip r:embed="rId3"/>
          <a:srcRect/>
          <a:stretch>
            <a:fillRect/>
          </a:stretch>
        </p:blipFill>
        <p:spPr bwMode="auto">
          <a:xfrm>
            <a:off x="4267200" y="2667001"/>
            <a:ext cx="4876800" cy="4191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lstStyle/>
          <a:p>
            <a:pPr>
              <a:buNone/>
            </a:pPr>
            <a:r>
              <a:rPr lang="hi-IN" dirty="0" smtClean="0">
                <a:solidFill>
                  <a:srgbClr val="00B050"/>
                </a:solidFill>
              </a:rPr>
              <a:t>खाने के तुरंत बाद पानी न पीयें, 30 मिनिट के बाद पानी पियें। </a:t>
            </a:r>
          </a:p>
          <a:p>
            <a:pPr>
              <a:buNone/>
            </a:pPr>
            <a:r>
              <a:rPr lang="hi-IN" dirty="0" smtClean="0">
                <a:solidFill>
                  <a:srgbClr val="00B050"/>
                </a:solidFill>
              </a:rPr>
              <a:t/>
            </a:r>
            <a:br>
              <a:rPr lang="hi-IN" dirty="0" smtClean="0">
                <a:solidFill>
                  <a:srgbClr val="00B050"/>
                </a:solidFill>
              </a:rPr>
            </a:br>
            <a:endParaRPr lang="hi-IN" dirty="0" smtClean="0">
              <a:solidFill>
                <a:srgbClr val="00B050"/>
              </a:solidFill>
            </a:endParaRPr>
          </a:p>
          <a:p>
            <a:r>
              <a:rPr lang="hi-IN" dirty="0" smtClean="0">
                <a:solidFill>
                  <a:srgbClr val="00B050"/>
                </a:solidFill>
              </a:rPr>
              <a:t>4 से 5 बजे के बीच एक कम मीठा फल खाएं।</a:t>
            </a:r>
            <a:r>
              <a:rPr lang="hi-IN" dirty="0" smtClean="0">
                <a:solidFill>
                  <a:schemeClr val="tx1">
                    <a:lumMod val="75000"/>
                    <a:lumOff val="25000"/>
                  </a:schemeClr>
                </a:solidFill>
              </a:rPr>
              <a:t> </a:t>
            </a:r>
          </a:p>
          <a:p>
            <a:endParaRPr lang="en-US" dirty="0"/>
          </a:p>
        </p:txBody>
      </p:sp>
      <p:pic>
        <p:nvPicPr>
          <p:cNvPr id="4" name="Picture 3" descr="Red Apples Png - Maça Com Fundo Branco PNG Image | Transparent PNG Free  Download on SeekPNG"/>
          <p:cNvPicPr/>
          <p:nvPr/>
        </p:nvPicPr>
        <p:blipFill>
          <a:blip r:embed="rId2"/>
          <a:srcRect/>
          <a:stretch>
            <a:fillRect/>
          </a:stretch>
        </p:blipFill>
        <p:spPr bwMode="auto">
          <a:xfrm>
            <a:off x="3048000" y="3657600"/>
            <a:ext cx="3429000" cy="32004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hi-IN" dirty="0" smtClean="0"/>
              <a:t>रात्रि भोजन :</a:t>
            </a:r>
            <a:r>
              <a:rPr lang="en-US" dirty="0" smtClean="0"/>
              <a:t> Dinner </a:t>
            </a:r>
            <a:r>
              <a:rPr lang="hi-IN" dirty="0" smtClean="0"/>
              <a:t> </a:t>
            </a:r>
            <a:br>
              <a:rPr lang="hi-IN" dirty="0" smtClean="0"/>
            </a:br>
            <a:endParaRPr lang="en-US" dirty="0"/>
          </a:p>
        </p:txBody>
      </p:sp>
      <p:sp>
        <p:nvSpPr>
          <p:cNvPr id="3" name="Content Placeholder 2"/>
          <p:cNvSpPr>
            <a:spLocks noGrp="1"/>
          </p:cNvSpPr>
          <p:nvPr>
            <p:ph idx="1"/>
          </p:nvPr>
        </p:nvSpPr>
        <p:spPr/>
        <p:txBody>
          <a:bodyPr>
            <a:normAutofit/>
          </a:bodyPr>
          <a:lstStyle/>
          <a:p>
            <a:r>
              <a:rPr lang="hi-IN" dirty="0" smtClean="0">
                <a:solidFill>
                  <a:srgbClr val="00B050"/>
                </a:solidFill>
              </a:rPr>
              <a:t>रात का भोजन कम खाएं, हल्का खाएं और जल्दी खाएं। </a:t>
            </a:r>
          </a:p>
          <a:p>
            <a:r>
              <a:rPr lang="hi-IN" dirty="0" smtClean="0">
                <a:solidFill>
                  <a:srgbClr val="00B050"/>
                </a:solidFill>
              </a:rPr>
              <a:t>सब्जियों का सूप बना कर पियें। </a:t>
            </a:r>
          </a:p>
          <a:p>
            <a:endParaRPr lang="en-US" dirty="0"/>
          </a:p>
        </p:txBody>
      </p:sp>
      <p:pic>
        <p:nvPicPr>
          <p:cNvPr id="4" name="Picture 3" descr="Soup PNG alpha channel clipart images (pictures) with transparent  background. Free downloading."/>
          <p:cNvPicPr/>
          <p:nvPr/>
        </p:nvPicPr>
        <p:blipFill>
          <a:blip r:embed="rId2"/>
          <a:srcRect/>
          <a:stretch>
            <a:fillRect/>
          </a:stretch>
        </p:blipFill>
        <p:spPr bwMode="auto">
          <a:xfrm>
            <a:off x="2057400" y="3000375"/>
            <a:ext cx="4762500" cy="385762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ad Bajra Khichdi Recipe: How to Make Urad Bajra Khichdi Recipe | Homemade  Urad Bajra Khichdi Recipe"/>
          <p:cNvPicPr>
            <a:picLocks noGrp="1"/>
          </p:cNvPicPr>
          <p:nvPr>
            <p:ph idx="1"/>
          </p:nvPr>
        </p:nvPicPr>
        <p:blipFill>
          <a:blip r:embed="rId2"/>
          <a:srcRect/>
          <a:stretch>
            <a:fillRect/>
          </a:stretch>
        </p:blipFill>
        <p:spPr bwMode="auto">
          <a:xfrm>
            <a:off x="457200" y="2057400"/>
            <a:ext cx="4267200" cy="4571999"/>
          </a:xfrm>
          <a:prstGeom prst="rect">
            <a:avLst/>
          </a:prstGeom>
          <a:noFill/>
          <a:ln w="9525">
            <a:noFill/>
            <a:miter lim="800000"/>
            <a:headEnd/>
            <a:tailEnd/>
          </a:ln>
        </p:spPr>
      </p:pic>
      <p:sp>
        <p:nvSpPr>
          <p:cNvPr id="6" name="Title 1"/>
          <p:cNvSpPr>
            <a:spLocks noGrp="1"/>
          </p:cNvSpPr>
          <p:nvPr>
            <p:ph type="title"/>
          </p:nvPr>
        </p:nvSpPr>
        <p:spPr>
          <a:xfrm>
            <a:off x="457200" y="274638"/>
            <a:ext cx="8534400" cy="1858962"/>
          </a:xfrm>
        </p:spPr>
        <p:txBody>
          <a:bodyPr>
            <a:noAutofit/>
          </a:bodyPr>
          <a:lstStyle/>
          <a:p>
            <a:r>
              <a:rPr lang="hi-IN" sz="2800" dirty="0" smtClean="0">
                <a:solidFill>
                  <a:srgbClr val="00B050"/>
                </a:solidFill>
              </a:rPr>
              <a:t>छिलके के साथ मूंग दाल एवं ब्राऊन राइस की खिचड़ी सब्जियां डाल कर बनाएं। उबली हुई सब्जियां सेंधा नमक एवं काली मिर्च पाउडर डालकर खाएं , या फिर गेँहू का दलिया में सब्जियां डाल कर बनाएं।</a:t>
            </a:r>
            <a:endParaRPr lang="en-US" sz="2800" dirty="0">
              <a:solidFill>
                <a:srgbClr val="00B050"/>
              </a:solidFill>
            </a:endParaRPr>
          </a:p>
        </p:txBody>
      </p:sp>
      <p:sp>
        <p:nvSpPr>
          <p:cNvPr id="7" name="Rectangle 6"/>
          <p:cNvSpPr/>
          <p:nvPr/>
        </p:nvSpPr>
        <p:spPr>
          <a:xfrm>
            <a:off x="6629400" y="3048000"/>
            <a:ext cx="2286000" cy="1569660"/>
          </a:xfrm>
          <a:prstGeom prst="rect">
            <a:avLst/>
          </a:prstGeom>
        </p:spPr>
        <p:txBody>
          <a:bodyPr wrap="square">
            <a:spAutoFit/>
          </a:bodyPr>
          <a:lstStyle/>
          <a:p>
            <a:r>
              <a:rPr lang="hi-IN" sz="3200" dirty="0" smtClean="0">
                <a:solidFill>
                  <a:srgbClr val="FF0000"/>
                </a:solidFill>
              </a:rPr>
              <a:t>खाने के बाद 15 मिनिट टहलने जाएं।</a:t>
            </a:r>
            <a:endParaRPr lang="en-US" sz="3200" dirty="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None/>
            </a:pPr>
            <a:r>
              <a:rPr lang="hi-IN" dirty="0" smtClean="0"/>
              <a:t> </a:t>
            </a:r>
          </a:p>
        </p:txBody>
      </p:sp>
      <p:pic>
        <p:nvPicPr>
          <p:cNvPr id="4" name="Picture 3" descr="7 Foods to Avoid If You Have Diabetes | by Daniel Patrik | Medium"/>
          <p:cNvPicPr/>
          <p:nvPr/>
        </p:nvPicPr>
        <p:blipFill>
          <a:blip r:embed="rId2"/>
          <a:srcRect/>
          <a:stretch>
            <a:fillRect/>
          </a:stretch>
        </p:blipFill>
        <p:spPr bwMode="auto">
          <a:xfrm>
            <a:off x="457200" y="304800"/>
            <a:ext cx="8382000" cy="60960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डायबिटीज के रोगी क्या न खायें।</a:t>
            </a:r>
            <a:endParaRPr lang="en-US" dirty="0"/>
          </a:p>
        </p:txBody>
      </p:sp>
      <p:sp>
        <p:nvSpPr>
          <p:cNvPr id="3" name="Content Placeholder 2"/>
          <p:cNvSpPr>
            <a:spLocks noGrp="1"/>
          </p:cNvSpPr>
          <p:nvPr>
            <p:ph idx="1"/>
          </p:nvPr>
        </p:nvSpPr>
        <p:spPr/>
        <p:txBody>
          <a:bodyPr/>
          <a:lstStyle/>
          <a:p>
            <a:pPr>
              <a:buNone/>
            </a:pPr>
            <a:endParaRPr lang="hi-IN" dirty="0" smtClean="0"/>
          </a:p>
          <a:p>
            <a:r>
              <a:rPr lang="hi-IN" dirty="0" smtClean="0">
                <a:solidFill>
                  <a:srgbClr val="FF0000"/>
                </a:solidFill>
              </a:rPr>
              <a:t>चीनी, गुड़, शहद, मैदा एवं मैदा से बने खाद्य पदार्थ, साबूदाना, मूंगफली, सूखा नारियल, आलू, शकरकंद, सफेद चावल एवं चावल से बने पदार्थ, तेल एवं तले पकवान, ब्रेड एवं बेकरी पदार्थ, मीठे फल, दुध </a:t>
            </a:r>
            <a:r>
              <a:rPr lang="en-US" dirty="0" smtClean="0">
                <a:solidFill>
                  <a:srgbClr val="FF0000"/>
                </a:solidFill>
              </a:rPr>
              <a:t>(milk)</a:t>
            </a:r>
            <a:r>
              <a:rPr lang="hi-IN" dirty="0" smtClean="0">
                <a:solidFill>
                  <a:srgbClr val="FF0000"/>
                </a:solidFill>
              </a:rPr>
              <a:t>एवं दुध से बने पदार्थ, नमक कम खाएं।</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atural Tips To Reverse Diabetes | Ayurcentralonline"/>
          <p:cNvPicPr/>
          <p:nvPr/>
        </p:nvPicPr>
        <p:blipFill>
          <a:blip r:embed="rId3"/>
          <a:srcRect/>
          <a:stretch>
            <a:fillRect/>
          </a:stretch>
        </p:blipFill>
        <p:spPr bwMode="auto">
          <a:xfrm>
            <a:off x="3200400" y="3914350"/>
            <a:ext cx="5943600" cy="2943650"/>
          </a:xfrm>
          <a:prstGeom prst="rect">
            <a:avLst/>
          </a:prstGeom>
          <a:noFill/>
          <a:ln w="9525">
            <a:noFill/>
            <a:miter lim="800000"/>
            <a:headEnd/>
            <a:tailEnd/>
          </a:ln>
        </p:spPr>
      </p:pic>
      <p:pic>
        <p:nvPicPr>
          <p:cNvPr id="9" name="Picture 2" descr="C:\Users\New Tech Solutions\Downloads\WhatsApp Image 2022-01-14 at 11.20.38 PM.jpeg"/>
          <p:cNvPicPr>
            <a:picLocks noChangeAspect="1" noChangeArrowheads="1"/>
          </p:cNvPicPr>
          <p:nvPr/>
        </p:nvPicPr>
        <p:blipFill>
          <a:blip r:embed="rId4"/>
          <a:srcRect/>
          <a:stretch>
            <a:fillRect/>
          </a:stretch>
        </p:blipFill>
        <p:spPr bwMode="auto">
          <a:xfrm>
            <a:off x="0" y="1295400"/>
            <a:ext cx="3429000" cy="5378823"/>
          </a:xfrm>
          <a:prstGeom prst="rect">
            <a:avLst/>
          </a:prstGeom>
          <a:noFill/>
        </p:spPr>
      </p:pic>
      <p:pic>
        <p:nvPicPr>
          <p:cNvPr id="10" name="Picture 3" descr="C:\Users\New Tech Solutions\Desktop\pic 11.jpg"/>
          <p:cNvPicPr>
            <a:picLocks noChangeAspect="1" noChangeArrowheads="1"/>
          </p:cNvPicPr>
          <p:nvPr/>
        </p:nvPicPr>
        <p:blipFill>
          <a:blip r:embed="rId5"/>
          <a:srcRect/>
          <a:stretch>
            <a:fillRect/>
          </a:stretch>
        </p:blipFill>
        <p:spPr bwMode="auto">
          <a:xfrm>
            <a:off x="3352800" y="381000"/>
            <a:ext cx="5203351" cy="3069824"/>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3505200" cy="4525963"/>
          </a:xfrm>
        </p:spPr>
        <p:txBody>
          <a:bodyPr/>
          <a:lstStyle/>
          <a:p>
            <a:pPr>
              <a:buNone/>
            </a:pPr>
            <a:r>
              <a:rPr lang="en-US" dirty="0" smtClean="0">
                <a:solidFill>
                  <a:schemeClr val="accent5">
                    <a:lumMod val="75000"/>
                  </a:schemeClr>
                </a:solidFill>
              </a:rPr>
              <a:t>Insulin act like a key </a:t>
            </a:r>
            <a:endParaRPr lang="en-US" dirty="0">
              <a:solidFill>
                <a:schemeClr val="accent5">
                  <a:lumMod val="75000"/>
                </a:schemeClr>
              </a:solidFill>
            </a:endParaRPr>
          </a:p>
        </p:txBody>
      </p:sp>
      <p:sp>
        <p:nvSpPr>
          <p:cNvPr id="4" name="Title 1"/>
          <p:cNvSpPr>
            <a:spLocks noGrp="1"/>
          </p:cNvSpPr>
          <p:nvPr>
            <p:ph type="title"/>
          </p:nvPr>
        </p:nvSpPr>
        <p:spPr>
          <a:xfrm>
            <a:off x="0" y="0"/>
            <a:ext cx="9144000" cy="1447800"/>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5"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pic>
        <p:nvPicPr>
          <p:cNvPr id="6" name="Content Placeholder 3"/>
          <p:cNvPicPr>
            <a:picLocks/>
          </p:cNvPicPr>
          <p:nvPr/>
        </p:nvPicPr>
        <p:blipFill>
          <a:blip r:embed="rId3"/>
          <a:srcRect/>
          <a:stretch>
            <a:fillRect/>
          </a:stretch>
        </p:blipFill>
        <p:spPr bwMode="auto">
          <a:xfrm>
            <a:off x="762000" y="2286000"/>
            <a:ext cx="7391400" cy="40385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5"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pic>
        <p:nvPicPr>
          <p:cNvPr id="6" name="Content Placeholder 3" descr="https://www.cornerstones4care.com/content/dam/nni/cornerstones4care/images/content/treatment/B-p9_About%20Diabetes%20Medicines%20%E2%80%93%20An%20Overview%20%20Cornerstones4Care_fx%201.jpg"/>
          <p:cNvPicPr>
            <a:picLocks noGrp="1"/>
          </p:cNvPicPr>
          <p:nvPr>
            <p:ph idx="1"/>
          </p:nvPr>
        </p:nvPicPr>
        <p:blipFill>
          <a:blip r:embed="rId3"/>
          <a:srcRect/>
          <a:stretch>
            <a:fillRect/>
          </a:stretch>
        </p:blipFill>
        <p:spPr bwMode="auto">
          <a:xfrm>
            <a:off x="762000" y="1447800"/>
            <a:ext cx="7543800" cy="4876800"/>
          </a:xfrm>
          <a:prstGeom prst="rect">
            <a:avLst/>
          </a:prstGeom>
          <a:noFill/>
          <a:ln w="9525">
            <a:noFill/>
            <a:miter lim="800000"/>
            <a:headEnd/>
            <a:tailEnd/>
          </a:ln>
        </p:spPr>
      </p:pic>
      <p:sp>
        <p:nvSpPr>
          <p:cNvPr id="7" name="Rectangle 6"/>
          <p:cNvSpPr/>
          <p:nvPr/>
        </p:nvSpPr>
        <p:spPr>
          <a:xfrm>
            <a:off x="457200" y="6324600"/>
            <a:ext cx="8382000" cy="461665"/>
          </a:xfrm>
          <a:prstGeom prst="rect">
            <a:avLst/>
          </a:prstGeom>
        </p:spPr>
        <p:txBody>
          <a:bodyPr wrap="square">
            <a:spAutoFit/>
          </a:bodyPr>
          <a:lstStyle/>
          <a:p>
            <a:r>
              <a:rPr lang="en-US" sz="2400" b="1" dirty="0" smtClean="0">
                <a:solidFill>
                  <a:schemeClr val="accent5">
                    <a:lumMod val="75000"/>
                  </a:schemeClr>
                </a:solidFill>
              </a:rPr>
              <a:t>Insulin is the key to open gate for enter glucose inside the cell</a:t>
            </a:r>
            <a:endParaRPr lang="en-US" sz="2400" b="1" dirty="0">
              <a:solidFill>
                <a:schemeClr val="accent5">
                  <a:lumMod val="75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5"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pic>
        <p:nvPicPr>
          <p:cNvPr id="6" name="Content Placeholder 4" descr="Related image"/>
          <p:cNvPicPr>
            <a:picLocks noGrp="1"/>
          </p:cNvPicPr>
          <p:nvPr>
            <p:ph idx="1"/>
          </p:nvPr>
        </p:nvPicPr>
        <p:blipFill>
          <a:blip r:embed="rId3"/>
          <a:srcRect/>
          <a:stretch>
            <a:fillRect/>
          </a:stretch>
        </p:blipFill>
        <p:spPr bwMode="auto">
          <a:xfrm>
            <a:off x="533400" y="1600200"/>
            <a:ext cx="80010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5"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pic>
        <p:nvPicPr>
          <p:cNvPr id="6" name="Content Placeholder 3"/>
          <p:cNvPicPr>
            <a:picLocks noGrp="1"/>
          </p:cNvPicPr>
          <p:nvPr>
            <p:ph idx="1"/>
          </p:nvPr>
        </p:nvPicPr>
        <p:blipFill>
          <a:blip r:embed="rId3"/>
          <a:srcRect/>
          <a:stretch>
            <a:fillRect/>
          </a:stretch>
        </p:blipFill>
        <p:spPr bwMode="auto">
          <a:xfrm>
            <a:off x="2209800" y="1371600"/>
            <a:ext cx="4724401"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1417638"/>
          </a:xfrm>
        </p:spPr>
        <p:txBody>
          <a:bodyPr/>
          <a:lstStyle/>
          <a:p>
            <a:r>
              <a:rPr lang="en-US" b="1" dirty="0" smtClean="0">
                <a:solidFill>
                  <a:schemeClr val="accent5">
                    <a:lumMod val="50000"/>
                  </a:schemeClr>
                </a:solidFill>
              </a:rPr>
              <a:t>ALEXIS DIBO </a:t>
            </a:r>
            <a:r>
              <a:rPr lang="en-US" dirty="0" smtClean="0"/>
              <a:t/>
            </a:r>
            <a:br>
              <a:rPr lang="en-US" dirty="0" smtClean="0"/>
            </a:br>
            <a:r>
              <a:rPr lang="en-US" sz="2400" dirty="0" smtClean="0">
                <a:solidFill>
                  <a:srgbClr val="FFC000"/>
                </a:solidFill>
              </a:rPr>
              <a:t>Healthy Sugar Management </a:t>
            </a:r>
            <a:endParaRPr lang="en-US" dirty="0">
              <a:solidFill>
                <a:srgbClr val="FFC000"/>
              </a:solidFill>
            </a:endParaRPr>
          </a:p>
        </p:txBody>
      </p:sp>
      <p:pic>
        <p:nvPicPr>
          <p:cNvPr id="5" name="Picture 2" descr="C:\Users\New Tech Solutions\Downloads\BIO ALEXIS Logo PNG.png"/>
          <p:cNvPicPr>
            <a:picLocks noChangeAspect="1" noChangeArrowheads="1"/>
          </p:cNvPicPr>
          <p:nvPr/>
        </p:nvPicPr>
        <p:blipFill>
          <a:blip r:embed="rId2" cstate="print"/>
          <a:srcRect/>
          <a:stretch>
            <a:fillRect/>
          </a:stretch>
        </p:blipFill>
        <p:spPr bwMode="auto">
          <a:xfrm>
            <a:off x="152401" y="0"/>
            <a:ext cx="1904999" cy="1367395"/>
          </a:xfrm>
          <a:prstGeom prst="rect">
            <a:avLst/>
          </a:prstGeom>
          <a:noFill/>
        </p:spPr>
      </p:pic>
      <p:pic>
        <p:nvPicPr>
          <p:cNvPr id="6" name="Content Placeholder 2" descr="Diabetes a Risk Factor for Community-Acquired Pneumonia, Research Suggests"/>
          <p:cNvPicPr>
            <a:picLocks noGrp="1"/>
          </p:cNvPicPr>
          <p:nvPr>
            <p:ph idx="1"/>
          </p:nvPr>
        </p:nvPicPr>
        <p:blipFill>
          <a:blip r:embed="rId3"/>
          <a:srcRect/>
          <a:stretch>
            <a:fillRect/>
          </a:stretch>
        </p:blipFill>
        <p:spPr bwMode="auto">
          <a:xfrm>
            <a:off x="457200" y="1888077"/>
            <a:ext cx="8229600" cy="3950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586</Words>
  <Application>Microsoft Office PowerPoint</Application>
  <PresentationFormat>On-screen Show (4:3)</PresentationFormat>
  <Paragraphs>101</Paragraphs>
  <Slides>45</Slides>
  <Notes>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Slide 22</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Healthy Sugar Management </vt:lpstr>
      <vt:lpstr>Alexis DIBO- Special Diet for diabetes </vt:lpstr>
      <vt:lpstr>डायबिटीज आहार </vt:lpstr>
      <vt:lpstr>सुबह उठ कर 1 से 2 गिलास पानी पियें।</vt:lpstr>
      <vt:lpstr>खाली पेट 5 - 10 भीगे बादाम खूब चबा कर खाएं </vt:lpstr>
      <vt:lpstr>नास्ते में Chloro Alexis लें।</vt:lpstr>
      <vt:lpstr>Slide 34</vt:lpstr>
      <vt:lpstr>Slide 35</vt:lpstr>
      <vt:lpstr>इसके अलावा नास्ते में आप मूँग दाल का चीला , अंकुरित दालें या ताजे फल खायें।  </vt:lpstr>
      <vt:lpstr>नास्ते में कभी भी आलू , चावल, मैदा न खायें। No Carbohydrates in breakfast  </vt:lpstr>
      <vt:lpstr>दोपहर का भोजन: </vt:lpstr>
      <vt:lpstr>जितनी मात्रा मे चपाती या रोटी खाते है  उतनी ही मात्रा में Daal सब्जी खाये।  </vt:lpstr>
      <vt:lpstr>Slide 40</vt:lpstr>
      <vt:lpstr>रात्रि भोजन : Dinner   </vt:lpstr>
      <vt:lpstr>छिलके के साथ मूंग दाल एवं ब्राऊन राइस की खिचड़ी सब्जियां डाल कर बनाएं। उबली हुई सब्जियां सेंधा नमक एवं काली मिर्च पाउडर डालकर खाएं , या फिर गेँहू का दलिया में सब्जियां डाल कर बनाएं।</vt:lpstr>
      <vt:lpstr>Slide 43</vt:lpstr>
      <vt:lpstr>डायबिटीज के रोगी क्या न खायें।</vt:lpstr>
      <vt:lpstr>Slide 45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ALEXIS DIBO  Healthy Sugar Management </dc:title>
  <dc:creator>New Tech Solutions</dc:creator>
  <cp:lastModifiedBy>New Tech Solutions</cp:lastModifiedBy>
  <cp:revision>54</cp:revision>
  <dcterms:created xsi:type="dcterms:W3CDTF">2006-08-16T00:00:00Z</dcterms:created>
  <dcterms:modified xsi:type="dcterms:W3CDTF">2023-05-05T12:09:53Z</dcterms:modified>
</cp:coreProperties>
</file>